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305" r:id="rId36"/>
    <p:sldId id="306" r:id="rId37"/>
    <p:sldId id="307" r:id="rId38"/>
    <p:sldId id="266" r:id="rId39"/>
    <p:sldId id="308" r:id="rId4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71" d="100"/>
          <a:sy n="71" d="100"/>
        </p:scale>
        <p:origin x="-12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F8683CC-E390-47F0-861D-65C6EEEE1D02}" type="datetimeFigureOut">
              <a:rPr lang="en-US"/>
              <a:pPr>
                <a:defRPr/>
              </a:pPr>
              <a:t>1/27/2017</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BD9EFCF-C06A-4DE1-AB68-B82D631A542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F63FA6A-A330-4717-A268-E4ADBF00ECFC}" type="datetimeFigureOut">
              <a:rPr lang="en-US"/>
              <a:pPr>
                <a:defRPr/>
              </a:pPr>
              <a:t>1/27/2017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6D05FCB-2AE5-4682-8650-176745C69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07207E1-6013-4900-9235-D5DD80D902A2}" type="datetimeFigureOut">
              <a:rPr lang="en-US"/>
              <a:pPr>
                <a:defRPr/>
              </a:pPr>
              <a:t>1/27/2017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4FD6832-CB2F-42DB-94AF-B08E7E4B2B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7230347-1721-4602-A757-36BA88EEBC01}" type="datetimeFigureOut">
              <a:rPr lang="en-US"/>
              <a:pPr>
                <a:defRPr/>
              </a:pPr>
              <a:t>1/27/2017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96D280B-5BF7-42EA-BDC0-313DB7F735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43712573-C2EC-41E2-A0C3-57CA660A7DF8}" type="datetimeFigureOut">
              <a:rPr lang="en-US"/>
              <a:pPr>
                <a:defRPr/>
              </a:pPr>
              <a:t>1/27/2017</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C4FECE12-7EAA-4839-8119-78A391FDBC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5B0C324-EF62-425A-98F6-7CFFA9A624F8}" type="datetimeFigureOut">
              <a:rPr lang="en-US"/>
              <a:pPr>
                <a:defRPr/>
              </a:pPr>
              <a:t>1/27/2017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9374059-D530-4725-BA6F-D68ED4F70EB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42D1126E-ABCC-40A5-892E-1103C6AEAB24}" type="datetimeFigureOut">
              <a:rPr lang="en-US"/>
              <a:pPr>
                <a:defRPr/>
              </a:pPr>
              <a:t>1/27/2017</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CB73F81-F8AE-4E29-94F9-C2A44050112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E5AD8D47-9F6A-4B21-9343-0456DF5CE73F}" type="datetimeFigureOut">
              <a:rPr lang="en-US"/>
              <a:pPr>
                <a:defRPr/>
              </a:pPr>
              <a:t>1/27/2017</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A01D2E1C-E8FC-418D-8287-CF9D71C2BAD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094CB0F-565F-4665-895E-8A96D2388341}" type="datetimeFigureOut">
              <a:rPr lang="en-US"/>
              <a:pPr>
                <a:defRPr/>
              </a:pPr>
              <a:t>1/27/2017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5F3FF83-5FBA-4924-94A3-84E1A65AD1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ECBA0B9-1263-4BF1-AC2C-693EFE034C25}" type="datetimeFigureOut">
              <a:rPr lang="en-US"/>
              <a:pPr>
                <a:defRPr/>
              </a:pPr>
              <a:t>1/27/2017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FA7D063-7045-4CA0-9A9D-658490BB5A2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A4384783-8747-4AD2-B7D9-133B25F55008}" type="datetimeFigureOut">
              <a:rPr lang="en-US"/>
              <a:pPr>
                <a:defRPr/>
              </a:pPr>
              <a:t>1/27/2017</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A1E362E-D78C-4A1B-9C83-FD746EDBFAE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84618F01-A81E-41F2-91EF-F4671241EE53}" type="datetimeFigureOut">
              <a:rPr lang="en-US"/>
              <a:pPr>
                <a:defRPr/>
              </a:pPr>
              <a:t>1/27/2017</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B638162-CA76-4BE0-BE07-8AF2FBFF93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2" r:id="rId1"/>
    <p:sldLayoutId id="2147483928" r:id="rId2"/>
    <p:sldLayoutId id="2147483933" r:id="rId3"/>
    <p:sldLayoutId id="2147483934" r:id="rId4"/>
    <p:sldLayoutId id="2147483935" r:id="rId5"/>
    <p:sldLayoutId id="2147483936" r:id="rId6"/>
    <p:sldLayoutId id="2147483929" r:id="rId7"/>
    <p:sldLayoutId id="2147483937" r:id="rId8"/>
    <p:sldLayoutId id="2147483938" r:id="rId9"/>
    <p:sldLayoutId id="2147483930" r:id="rId10"/>
    <p:sldLayoutId id="214748393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a:t>BASKETBALL COACH </a:t>
            </a:r>
            <a:br>
              <a:rPr lang="en-US" dirty="0"/>
            </a:br>
            <a:r>
              <a:rPr lang="en-US" dirty="0"/>
              <a:t>AS A PSYCHOLOGIST </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457200"/>
            <a:ext cx="8229600" cy="4419600"/>
          </a:xfrm>
        </p:spPr>
        <p:txBody>
          <a:bodyPr/>
          <a:lstStyle/>
          <a:p>
            <a:pPr algn="ctr" eaLnBrk="1" hangingPunct="1">
              <a:buFont typeface="Wingdings 3" pitchFamily="18" charset="2"/>
              <a:buNone/>
            </a:pPr>
            <a:r>
              <a:rPr lang="en-US" altLang="en-US" smtClean="0"/>
              <a:t>The coach’s entire work is </a:t>
            </a:r>
          </a:p>
          <a:p>
            <a:pPr algn="ctr" eaLnBrk="1" hangingPunct="1">
              <a:buFont typeface="Wingdings 3" pitchFamily="18" charset="2"/>
              <a:buNone/>
            </a:pPr>
            <a:r>
              <a:rPr lang="en-US" altLang="en-US" smtClean="0"/>
              <a:t>a permanent expriment</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The coach’s entire work in a training process is</a:t>
            </a:r>
          </a:p>
          <a:p>
            <a:pPr eaLnBrk="1" hangingPunct="1">
              <a:buFont typeface="Wingdings 3" pitchFamily="18" charset="2"/>
              <a:buNone/>
            </a:pPr>
            <a:r>
              <a:rPr lang="en-US" altLang="en-US" smtClean="0"/>
              <a:t>a constant and never ending experiment.</a:t>
            </a:r>
          </a:p>
          <a:p>
            <a:pPr eaLnBrk="1" hangingPunct="1">
              <a:buFont typeface="Wingdings 3" pitchFamily="18" charset="2"/>
              <a:buNone/>
            </a:pPr>
            <a:r>
              <a:rPr lang="en-US" altLang="en-US" smtClean="0"/>
              <a:t>Actually, through an operational work with</a:t>
            </a:r>
          </a:p>
          <a:p>
            <a:pPr eaLnBrk="1" hangingPunct="1">
              <a:buFont typeface="Wingdings 3" pitchFamily="18" charset="2"/>
              <a:buNone/>
            </a:pPr>
            <a:r>
              <a:rPr lang="en-US" altLang="en-US" smtClean="0"/>
              <a:t>basketball players, the coach discovers and</a:t>
            </a:r>
          </a:p>
          <a:p>
            <a:pPr eaLnBrk="1" hangingPunct="1">
              <a:buFont typeface="Wingdings 3" pitchFamily="18" charset="2"/>
              <a:buNone/>
            </a:pPr>
            <a:r>
              <a:rPr lang="en-US" altLang="en-US" smtClean="0"/>
              <a:t>applies new methods and levels of load in</a:t>
            </a:r>
          </a:p>
          <a:p>
            <a:pPr eaLnBrk="1" hangingPunct="1">
              <a:buFont typeface="Wingdings 3" pitchFamily="18" charset="2"/>
              <a:buNone/>
            </a:pPr>
            <a:r>
              <a:rPr lang="en-US" altLang="en-US" smtClean="0"/>
              <a:t>trainings and competitions. </a:t>
            </a:r>
          </a:p>
        </p:txBody>
      </p:sp>
      <p:pic>
        <p:nvPicPr>
          <p:cNvPr id="18435"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3" end="3"/>
                                            </p:txEl>
                                          </p:spTgt>
                                        </p:tgtEl>
                                        <p:attrNameLst>
                                          <p:attrName>style.visibility</p:attrName>
                                        </p:attrNameLst>
                                      </p:cBhvr>
                                      <p:to>
                                        <p:strVal val="visible"/>
                                      </p:to>
                                    </p:set>
                                    <p:animEffect transition="in" filter="fade">
                                      <p:cBhvr>
                                        <p:cTn id="7" dur="500"/>
                                        <p:tgtEl>
                                          <p:spTgt spid="1024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4" end="4"/>
                                            </p:txEl>
                                          </p:spTgt>
                                        </p:tgtEl>
                                        <p:attrNameLst>
                                          <p:attrName>style.visibility</p:attrName>
                                        </p:attrNameLst>
                                      </p:cBhvr>
                                      <p:to>
                                        <p:strVal val="visible"/>
                                      </p:to>
                                    </p:set>
                                    <p:animEffect transition="in" filter="fade">
                                      <p:cBhvr>
                                        <p:cTn id="12" dur="500"/>
                                        <p:tgtEl>
                                          <p:spTgt spid="1024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5" end="5"/>
                                            </p:txEl>
                                          </p:spTgt>
                                        </p:tgtEl>
                                        <p:attrNameLst>
                                          <p:attrName>style.visibility</p:attrName>
                                        </p:attrNameLst>
                                      </p:cBhvr>
                                      <p:to>
                                        <p:strVal val="visible"/>
                                      </p:to>
                                    </p:set>
                                    <p:animEffect transition="in" filter="fade">
                                      <p:cBhvr>
                                        <p:cTn id="17" dur="500"/>
                                        <p:tgtEl>
                                          <p:spTgt spid="1024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6" end="6"/>
                                            </p:txEl>
                                          </p:spTgt>
                                        </p:tgtEl>
                                        <p:attrNameLst>
                                          <p:attrName>style.visibility</p:attrName>
                                        </p:attrNameLst>
                                      </p:cBhvr>
                                      <p:to>
                                        <p:strVal val="visible"/>
                                      </p:to>
                                    </p:set>
                                    <p:animEffect transition="in" filter="fade">
                                      <p:cBhvr>
                                        <p:cTn id="22" dur="500"/>
                                        <p:tgtEl>
                                          <p:spTgt spid="1024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7" end="7"/>
                                            </p:txEl>
                                          </p:spTgt>
                                        </p:tgtEl>
                                        <p:attrNameLst>
                                          <p:attrName>style.visibility</p:attrName>
                                        </p:attrNameLst>
                                      </p:cBhvr>
                                      <p:to>
                                        <p:strVal val="visible"/>
                                      </p:to>
                                    </p:set>
                                    <p:animEffect transition="in" filter="fade">
                                      <p:cBhvr>
                                        <p:cTn id="27" dur="500"/>
                                        <p:tgtEl>
                                          <p:spTgt spid="1024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42">
                                            <p:txEl>
                                              <p:pRg st="8" end="8"/>
                                            </p:txEl>
                                          </p:spTgt>
                                        </p:tgtEl>
                                        <p:attrNameLst>
                                          <p:attrName>style.visibility</p:attrName>
                                        </p:attrNameLst>
                                      </p:cBhvr>
                                      <p:to>
                                        <p:strVal val="visible"/>
                                      </p:to>
                                    </p:set>
                                    <p:animEffect transition="in" filter="fade">
                                      <p:cBhvr>
                                        <p:cTn id="32" dur="500"/>
                                        <p:tgtEl>
                                          <p:spTgt spid="1024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1524000"/>
            <a:ext cx="8229600" cy="3124200"/>
          </a:xfrm>
        </p:spPr>
        <p:txBody>
          <a:bodyPr/>
          <a:lstStyle/>
          <a:p>
            <a:pPr eaLnBrk="1" hangingPunct="1">
              <a:buFont typeface="Wingdings 3" pitchFamily="18" charset="2"/>
              <a:buNone/>
            </a:pPr>
            <a:r>
              <a:rPr lang="en-US" altLang="en-US" smtClean="0"/>
              <a:t>The goal i.e. top-level result can’t be achieved</a:t>
            </a:r>
          </a:p>
          <a:p>
            <a:pPr eaLnBrk="1" hangingPunct="1">
              <a:buFont typeface="Wingdings 3" pitchFamily="18" charset="2"/>
              <a:buNone/>
            </a:pPr>
            <a:r>
              <a:rPr lang="en-US" altLang="en-US" smtClean="0"/>
              <a:t>without conversance of the basketball player’s</a:t>
            </a:r>
          </a:p>
          <a:p>
            <a:pPr eaLnBrk="1" hangingPunct="1">
              <a:buFont typeface="Wingdings 3" pitchFamily="18" charset="2"/>
              <a:buNone/>
            </a:pPr>
            <a:r>
              <a:rPr lang="en-US" altLang="en-US" smtClean="0"/>
              <a:t>characteristics and abilities and without</a:t>
            </a:r>
          </a:p>
          <a:p>
            <a:pPr eaLnBrk="1" hangingPunct="1">
              <a:buFont typeface="Wingdings 3" pitchFamily="18" charset="2"/>
              <a:buNone/>
            </a:pPr>
            <a:r>
              <a:rPr lang="en-US" altLang="en-US" smtClean="0"/>
              <a:t>conversance of planning and programming the</a:t>
            </a:r>
          </a:p>
          <a:p>
            <a:pPr eaLnBrk="1" hangingPunct="1">
              <a:buFont typeface="Wingdings 3" pitchFamily="18" charset="2"/>
              <a:buNone/>
            </a:pPr>
            <a:r>
              <a:rPr lang="en-US" altLang="en-US" smtClean="0"/>
              <a:t>training process, realization, keeping record of</a:t>
            </a:r>
          </a:p>
          <a:p>
            <a:pPr eaLnBrk="1" hangingPunct="1">
              <a:buFont typeface="Wingdings 3" pitchFamily="18" charset="2"/>
              <a:buNone/>
            </a:pPr>
            <a:r>
              <a:rPr lang="en-US" altLang="en-US" smtClean="0"/>
              <a:t>the conducted trainings, analysis and</a:t>
            </a:r>
          </a:p>
          <a:p>
            <a:pPr eaLnBrk="1" hangingPunct="1">
              <a:buFont typeface="Wingdings 3" pitchFamily="18" charset="2"/>
              <a:buNone/>
            </a:pPr>
            <a:r>
              <a:rPr lang="en-US" altLang="en-US" smtClean="0"/>
              <a:t>correction. </a:t>
            </a:r>
          </a:p>
        </p:txBody>
      </p:sp>
      <p:pic>
        <p:nvPicPr>
          <p:cNvPr id="19459"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fade">
                                      <p:cBhvr>
                                        <p:cTn id="12" dur="500"/>
                                        <p:tgtEl>
                                          <p:spTgt spid="102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2" end="2"/>
                                            </p:txEl>
                                          </p:spTgt>
                                        </p:tgtEl>
                                        <p:attrNameLst>
                                          <p:attrName>style.visibility</p:attrName>
                                        </p:attrNameLst>
                                      </p:cBhvr>
                                      <p:to>
                                        <p:strVal val="visible"/>
                                      </p:to>
                                    </p:set>
                                    <p:animEffect transition="in" filter="fade">
                                      <p:cBhvr>
                                        <p:cTn id="17" dur="500"/>
                                        <p:tgtEl>
                                          <p:spTgt spid="102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3" end="3"/>
                                            </p:txEl>
                                          </p:spTgt>
                                        </p:tgtEl>
                                        <p:attrNameLst>
                                          <p:attrName>style.visibility</p:attrName>
                                        </p:attrNameLst>
                                      </p:cBhvr>
                                      <p:to>
                                        <p:strVal val="visible"/>
                                      </p:to>
                                    </p:set>
                                    <p:animEffect transition="in" filter="fade">
                                      <p:cBhvr>
                                        <p:cTn id="22" dur="500"/>
                                        <p:tgtEl>
                                          <p:spTgt spid="1024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4" end="4"/>
                                            </p:txEl>
                                          </p:spTgt>
                                        </p:tgtEl>
                                        <p:attrNameLst>
                                          <p:attrName>style.visibility</p:attrName>
                                        </p:attrNameLst>
                                      </p:cBhvr>
                                      <p:to>
                                        <p:strVal val="visible"/>
                                      </p:to>
                                    </p:set>
                                    <p:animEffect transition="in" filter="fade">
                                      <p:cBhvr>
                                        <p:cTn id="27" dur="500"/>
                                        <p:tgtEl>
                                          <p:spTgt spid="1024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42">
                                            <p:txEl>
                                              <p:pRg st="5" end="5"/>
                                            </p:txEl>
                                          </p:spTgt>
                                        </p:tgtEl>
                                        <p:attrNameLst>
                                          <p:attrName>style.visibility</p:attrName>
                                        </p:attrNameLst>
                                      </p:cBhvr>
                                      <p:to>
                                        <p:strVal val="visible"/>
                                      </p:to>
                                    </p:set>
                                    <p:animEffect transition="in" filter="fade">
                                      <p:cBhvr>
                                        <p:cTn id="32" dur="500"/>
                                        <p:tgtEl>
                                          <p:spTgt spid="1024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42">
                                            <p:txEl>
                                              <p:pRg st="6" end="6"/>
                                            </p:txEl>
                                          </p:spTgt>
                                        </p:tgtEl>
                                        <p:attrNameLst>
                                          <p:attrName>style.visibility</p:attrName>
                                        </p:attrNameLst>
                                      </p:cBhvr>
                                      <p:to>
                                        <p:strVal val="visible"/>
                                      </p:to>
                                    </p:set>
                                    <p:animEffect transition="in" filter="fade">
                                      <p:cBhvr>
                                        <p:cTn id="37" dur="500"/>
                                        <p:tgtEl>
                                          <p:spTgt spid="102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228600" y="457200"/>
            <a:ext cx="8534400" cy="4114800"/>
          </a:xfrm>
        </p:spPr>
        <p:txBody>
          <a:bodyPr/>
          <a:lstStyle/>
          <a:p>
            <a:pPr algn="ctr" eaLnBrk="1" hangingPunct="1">
              <a:buFont typeface="Wingdings 3" pitchFamily="18" charset="2"/>
              <a:buNone/>
            </a:pPr>
            <a:r>
              <a:rPr lang="en-US" altLang="en-US" smtClean="0"/>
              <a:t>One of the general goals of sport is </a:t>
            </a:r>
          </a:p>
          <a:p>
            <a:pPr algn="ctr" eaLnBrk="1" hangingPunct="1">
              <a:buFont typeface="Wingdings 3" pitchFamily="18" charset="2"/>
              <a:buNone/>
            </a:pPr>
            <a:r>
              <a:rPr lang="en-US" altLang="en-US" smtClean="0"/>
              <a:t>physical activity i.e. physical training                     which has 2 levels:</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1.Pedagogical – upbringing and education </a:t>
            </a:r>
          </a:p>
          <a:p>
            <a:pPr eaLnBrk="1" hangingPunct="1">
              <a:buFont typeface="Wingdings 3" pitchFamily="18" charset="2"/>
              <a:buNone/>
            </a:pPr>
            <a:r>
              <a:rPr lang="en-US" altLang="en-US" smtClean="0"/>
              <a:t>   through sport’s basic values</a:t>
            </a:r>
          </a:p>
          <a:p>
            <a:pPr eaLnBrk="1" hangingPunct="1">
              <a:buFont typeface="Wingdings 3" pitchFamily="18" charset="2"/>
              <a:buNone/>
            </a:pPr>
            <a:endParaRPr lang="en-US" altLang="en-US" smtClean="0"/>
          </a:p>
          <a:p>
            <a:pPr eaLnBrk="1" hangingPunct="1">
              <a:buFont typeface="Wingdings 3" pitchFamily="18" charset="2"/>
              <a:buNone/>
            </a:pPr>
            <a:r>
              <a:rPr lang="en-US" altLang="en-US" smtClean="0"/>
              <a:t>2.Socio-psychological  - a human’s need for   </a:t>
            </a:r>
          </a:p>
          <a:p>
            <a:pPr eaLnBrk="1" hangingPunct="1">
              <a:buFont typeface="Wingdings 3" pitchFamily="18" charset="2"/>
              <a:buNone/>
            </a:pPr>
            <a:r>
              <a:rPr lang="en-US" altLang="en-US" smtClean="0"/>
              <a:t>   soul-searching and personality development</a:t>
            </a:r>
          </a:p>
        </p:txBody>
      </p:sp>
      <p:pic>
        <p:nvPicPr>
          <p:cNvPr id="20483"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42">
                                            <p:txEl>
                                              <p:pRg st="1" end="1"/>
                                            </p:txEl>
                                          </p:spTgt>
                                        </p:tgtEl>
                                        <p:attrNameLst>
                                          <p:attrName>style.visibility</p:attrName>
                                        </p:attrNameLst>
                                      </p:cBhvr>
                                      <p:to>
                                        <p:strVal val="visible"/>
                                      </p:to>
                                    </p:set>
                                    <p:animEffect transition="in" filter="fade">
                                      <p:cBhvr>
                                        <p:cTn id="10" dur="500"/>
                                        <p:tgtEl>
                                          <p:spTgt spid="1024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0242">
                                            <p:txEl>
                                              <p:pRg st="3" end="3"/>
                                            </p:txEl>
                                          </p:spTgt>
                                        </p:tgtEl>
                                        <p:attrNameLst>
                                          <p:attrName>style.visibility</p:attrName>
                                        </p:attrNameLst>
                                      </p:cBhvr>
                                      <p:to>
                                        <p:strVal val="visible"/>
                                      </p:to>
                                    </p:set>
                                    <p:animEffect transition="in" filter="fade">
                                      <p:cBhvr>
                                        <p:cTn id="15" dur="500"/>
                                        <p:tgtEl>
                                          <p:spTgt spid="1024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242">
                                            <p:txEl>
                                              <p:pRg st="4" end="4"/>
                                            </p:txEl>
                                          </p:spTgt>
                                        </p:tgtEl>
                                        <p:attrNameLst>
                                          <p:attrName>style.visibility</p:attrName>
                                        </p:attrNameLst>
                                      </p:cBhvr>
                                      <p:to>
                                        <p:strVal val="visible"/>
                                      </p:to>
                                    </p:set>
                                    <p:animEffect transition="in" filter="fade">
                                      <p:cBhvr>
                                        <p:cTn id="20" dur="500"/>
                                        <p:tgtEl>
                                          <p:spTgt spid="10242">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10242">
                                            <p:txEl>
                                              <p:pRg st="6" end="6"/>
                                            </p:txEl>
                                          </p:spTgt>
                                        </p:tgtEl>
                                        <p:attrNameLst>
                                          <p:attrName>style.visibility</p:attrName>
                                        </p:attrNameLst>
                                      </p:cBhvr>
                                      <p:to>
                                        <p:strVal val="visible"/>
                                      </p:to>
                                    </p:set>
                                    <p:animEffect transition="in" filter="fade">
                                      <p:cBhvr>
                                        <p:cTn id="25" dur="500"/>
                                        <p:tgtEl>
                                          <p:spTgt spid="1024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0242">
                                            <p:txEl>
                                              <p:pRg st="7" end="7"/>
                                            </p:txEl>
                                          </p:spTgt>
                                        </p:tgtEl>
                                        <p:attrNameLst>
                                          <p:attrName>style.visibility</p:attrName>
                                        </p:attrNameLst>
                                      </p:cBhvr>
                                      <p:to>
                                        <p:strVal val="visible"/>
                                      </p:to>
                                    </p:set>
                                    <p:animEffect transition="in" filter="fade">
                                      <p:cBhvr>
                                        <p:cTn id="30" dur="500"/>
                                        <p:tgtEl>
                                          <p:spTgt spid="102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1600200"/>
            <a:ext cx="8229600" cy="2819400"/>
          </a:xfrm>
        </p:spPr>
        <p:txBody>
          <a:bodyPr/>
          <a:lstStyle/>
          <a:p>
            <a:pPr algn="ctr" eaLnBrk="1" hangingPunct="1">
              <a:buFont typeface="Wingdings 3" pitchFamily="18" charset="2"/>
              <a:buNone/>
            </a:pPr>
            <a:r>
              <a:rPr lang="en-US" altLang="en-US" smtClean="0"/>
              <a:t>COACH AS A TEACHER</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Runs the training process in an organized and</a:t>
            </a:r>
          </a:p>
          <a:p>
            <a:pPr eaLnBrk="1" hangingPunct="1">
              <a:buFont typeface="Wingdings 3" pitchFamily="18" charset="2"/>
              <a:buNone/>
            </a:pPr>
            <a:r>
              <a:rPr lang="en-US" altLang="en-US" smtClean="0"/>
              <a:t>systematic manner, evaluates individual results</a:t>
            </a:r>
          </a:p>
          <a:p>
            <a:pPr eaLnBrk="1" hangingPunct="1">
              <a:buFont typeface="Wingdings 3" pitchFamily="18" charset="2"/>
              <a:buNone/>
            </a:pPr>
            <a:r>
              <a:rPr lang="en-US" altLang="en-US" smtClean="0"/>
              <a:t>and the quality of a team, selection and</a:t>
            </a:r>
          </a:p>
          <a:p>
            <a:pPr eaLnBrk="1" hangingPunct="1">
              <a:buFont typeface="Wingdings 3" pitchFamily="18" charset="2"/>
              <a:buNone/>
            </a:pPr>
            <a:r>
              <a:rPr lang="en-US" altLang="en-US" smtClean="0"/>
              <a:t>management. </a:t>
            </a:r>
          </a:p>
        </p:txBody>
      </p:sp>
      <p:pic>
        <p:nvPicPr>
          <p:cNvPr id="21507"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1143000"/>
            <a:ext cx="8229600" cy="3670300"/>
          </a:xfrm>
        </p:spPr>
        <p:txBody>
          <a:bodyPr/>
          <a:lstStyle/>
          <a:p>
            <a:pPr algn="ctr" eaLnBrk="1" hangingPunct="1">
              <a:buFont typeface="Wingdings 3" pitchFamily="18" charset="2"/>
              <a:buNone/>
            </a:pPr>
            <a:r>
              <a:rPr lang="en-US" altLang="en-US" smtClean="0"/>
              <a:t>CONDITIONAL COACH</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Takes care of young players' physical</a:t>
            </a:r>
          </a:p>
          <a:p>
            <a:pPr eaLnBrk="1" hangingPunct="1">
              <a:buFont typeface="Wingdings 3" pitchFamily="18" charset="2"/>
              <a:buNone/>
            </a:pPr>
            <a:r>
              <a:rPr lang="en-US" altLang="en-US" smtClean="0"/>
              <a:t>preparation individually, as well as senior</a:t>
            </a:r>
          </a:p>
          <a:p>
            <a:pPr eaLnBrk="1" hangingPunct="1">
              <a:buFont typeface="Wingdings 3" pitchFamily="18" charset="2"/>
              <a:buNone/>
            </a:pPr>
            <a:r>
              <a:rPr lang="en-US" altLang="en-US" smtClean="0"/>
              <a:t>players. Develops motor skills of players and a</a:t>
            </a:r>
          </a:p>
          <a:p>
            <a:pPr eaLnBrk="1" hangingPunct="1">
              <a:buFont typeface="Wingdings 3" pitchFamily="18" charset="2"/>
              <a:buNone/>
            </a:pPr>
            <a:r>
              <a:rPr lang="en-US" altLang="en-US" smtClean="0"/>
              <a:t>team. Plans and maintains good shape</a:t>
            </a:r>
          </a:p>
          <a:p>
            <a:pPr eaLnBrk="1" hangingPunct="1">
              <a:buFont typeface="Wingdings 3" pitchFamily="18" charset="2"/>
              <a:buNone/>
            </a:pPr>
            <a:r>
              <a:rPr lang="en-US" altLang="en-US" smtClean="0"/>
              <a:t>according to the annual cycle, macro and micro</a:t>
            </a:r>
          </a:p>
          <a:p>
            <a:pPr eaLnBrk="1" hangingPunct="1">
              <a:buFont typeface="Wingdings 3" pitchFamily="18" charset="2"/>
              <a:buNone/>
            </a:pPr>
            <a:r>
              <a:rPr lang="en-US" altLang="en-US" smtClean="0"/>
              <a:t>cycles within a season.</a:t>
            </a:r>
          </a:p>
        </p:txBody>
      </p:sp>
      <p:pic>
        <p:nvPicPr>
          <p:cNvPr id="22531"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42">
                                            <p:txEl>
                                              <p:pRg st="6" end="6"/>
                                            </p:txEl>
                                          </p:spTgt>
                                        </p:tgtEl>
                                        <p:attrNameLst>
                                          <p:attrName>style.visibility</p:attrName>
                                        </p:attrNameLst>
                                      </p:cBhvr>
                                      <p:to>
                                        <p:strVal val="visible"/>
                                      </p:to>
                                    </p:set>
                                    <p:animEffect transition="in" filter="fade">
                                      <p:cBhvr>
                                        <p:cTn id="32" dur="500"/>
                                        <p:tgtEl>
                                          <p:spTgt spid="1024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42">
                                            <p:txEl>
                                              <p:pRg st="7" end="7"/>
                                            </p:txEl>
                                          </p:spTgt>
                                        </p:tgtEl>
                                        <p:attrNameLst>
                                          <p:attrName>style.visibility</p:attrName>
                                        </p:attrNameLst>
                                      </p:cBhvr>
                                      <p:to>
                                        <p:strVal val="visible"/>
                                      </p:to>
                                    </p:set>
                                    <p:animEffect transition="in" filter="fade">
                                      <p:cBhvr>
                                        <p:cTn id="37" dur="500"/>
                                        <p:tgtEl>
                                          <p:spTgt spid="102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1143000"/>
            <a:ext cx="8229600" cy="3670300"/>
          </a:xfrm>
        </p:spPr>
        <p:txBody>
          <a:bodyPr/>
          <a:lstStyle/>
          <a:p>
            <a:pPr algn="ctr" eaLnBrk="1" hangingPunct="1">
              <a:buFont typeface="Wingdings 3" pitchFamily="18" charset="2"/>
              <a:buNone/>
            </a:pPr>
            <a:r>
              <a:rPr lang="en-US" altLang="en-US" smtClean="0"/>
              <a:t>COACH AS A REFEREE</a:t>
            </a:r>
          </a:p>
          <a:p>
            <a:pPr algn="ctr" eaLnBrk="1" hangingPunct="1">
              <a:buFont typeface="Wingdings 3" pitchFamily="18" charset="2"/>
              <a:buNone/>
            </a:pPr>
            <a:r>
              <a:rPr lang="en-US" altLang="en-US" smtClean="0"/>
              <a:t> </a:t>
            </a:r>
          </a:p>
          <a:p>
            <a:pPr eaLnBrk="1" hangingPunct="1">
              <a:buFont typeface="Wingdings 3" pitchFamily="18" charset="2"/>
              <a:buNone/>
            </a:pPr>
            <a:r>
              <a:rPr lang="en-US" altLang="en-US" smtClean="0"/>
              <a:t>In almost every training, he does the role of a</a:t>
            </a:r>
          </a:p>
          <a:p>
            <a:pPr eaLnBrk="1" hangingPunct="1">
              <a:buFont typeface="Wingdings 3" pitchFamily="18" charset="2"/>
              <a:buNone/>
            </a:pPr>
            <a:r>
              <a:rPr lang="en-US" altLang="en-US" smtClean="0"/>
              <a:t>referee. He introduces players to the rules,</a:t>
            </a:r>
          </a:p>
          <a:p>
            <a:pPr eaLnBrk="1" hangingPunct="1">
              <a:buFont typeface="Wingdings 3" pitchFamily="18" charset="2"/>
              <a:buNone/>
            </a:pPr>
            <a:r>
              <a:rPr lang="en-US" altLang="en-US" smtClean="0"/>
              <a:t>often does refereeing in trainings and</a:t>
            </a:r>
          </a:p>
          <a:p>
            <a:pPr eaLnBrk="1" hangingPunct="1">
              <a:buFont typeface="Wingdings 3" pitchFamily="18" charset="2"/>
              <a:buNone/>
            </a:pPr>
            <a:r>
              <a:rPr lang="en-US" altLang="en-US" smtClean="0"/>
              <a:t>unofficial games . Keeps up to the rules</a:t>
            </a:r>
          </a:p>
          <a:p>
            <a:pPr eaLnBrk="1" hangingPunct="1">
              <a:buFont typeface="Wingdings 3" pitchFamily="18" charset="2"/>
              <a:buNone/>
            </a:pPr>
            <a:r>
              <a:rPr lang="en-US" altLang="en-US" smtClean="0"/>
              <a:t>changes and applies them in a training</a:t>
            </a:r>
          </a:p>
          <a:p>
            <a:pPr eaLnBrk="1" hangingPunct="1">
              <a:buFont typeface="Wingdings 3" pitchFamily="18" charset="2"/>
              <a:buNone/>
            </a:pPr>
            <a:r>
              <a:rPr lang="en-US" altLang="en-US" smtClean="0"/>
              <a:t>process.</a:t>
            </a:r>
          </a:p>
        </p:txBody>
      </p:sp>
      <p:pic>
        <p:nvPicPr>
          <p:cNvPr id="23555"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42">
                                            <p:txEl>
                                              <p:pRg st="6" end="6"/>
                                            </p:txEl>
                                          </p:spTgt>
                                        </p:tgtEl>
                                        <p:attrNameLst>
                                          <p:attrName>style.visibility</p:attrName>
                                        </p:attrNameLst>
                                      </p:cBhvr>
                                      <p:to>
                                        <p:strVal val="visible"/>
                                      </p:to>
                                    </p:set>
                                    <p:animEffect transition="in" filter="fade">
                                      <p:cBhvr>
                                        <p:cTn id="32" dur="500"/>
                                        <p:tgtEl>
                                          <p:spTgt spid="1024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42">
                                            <p:txEl>
                                              <p:pRg st="7" end="7"/>
                                            </p:txEl>
                                          </p:spTgt>
                                        </p:tgtEl>
                                        <p:attrNameLst>
                                          <p:attrName>style.visibility</p:attrName>
                                        </p:attrNameLst>
                                      </p:cBhvr>
                                      <p:to>
                                        <p:strVal val="visible"/>
                                      </p:to>
                                    </p:set>
                                    <p:animEffect transition="in" filter="fade">
                                      <p:cBhvr>
                                        <p:cTn id="37" dur="500"/>
                                        <p:tgtEl>
                                          <p:spTgt spid="102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76200" y="1752600"/>
            <a:ext cx="8915400" cy="2819400"/>
          </a:xfrm>
        </p:spPr>
        <p:txBody>
          <a:bodyPr/>
          <a:lstStyle/>
          <a:p>
            <a:pPr algn="ctr" eaLnBrk="1" hangingPunct="1">
              <a:buFont typeface="Wingdings 3" pitchFamily="18" charset="2"/>
              <a:buNone/>
            </a:pPr>
            <a:r>
              <a:rPr lang="en-US" altLang="en-US" smtClean="0"/>
              <a:t>COACH AS A DOCTOR</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He often amends the club physician. During his</a:t>
            </a:r>
          </a:p>
          <a:p>
            <a:pPr eaLnBrk="1" hangingPunct="1">
              <a:buFont typeface="Wingdings 3" pitchFamily="18" charset="2"/>
              <a:buNone/>
            </a:pPr>
            <a:r>
              <a:rPr lang="en-US" altLang="en-US" smtClean="0"/>
              <a:t>absence, the coach is the one who notices injuries</a:t>
            </a:r>
          </a:p>
          <a:p>
            <a:pPr eaLnBrk="1" hangingPunct="1">
              <a:buFont typeface="Wingdings 3" pitchFamily="18" charset="2"/>
              <a:buNone/>
            </a:pPr>
            <a:r>
              <a:rPr lang="en-US" altLang="en-US" smtClean="0"/>
              <a:t>first and reacts. He possesses certain knowledge in</a:t>
            </a:r>
          </a:p>
          <a:p>
            <a:pPr eaLnBrk="1" hangingPunct="1">
              <a:buFont typeface="Wingdings 3" pitchFamily="18" charset="2"/>
              <a:buNone/>
            </a:pPr>
            <a:r>
              <a:rPr lang="en-US" altLang="en-US" smtClean="0"/>
              <a:t>physiology and first aid. </a:t>
            </a:r>
          </a:p>
          <a:p>
            <a:pPr algn="ctr" eaLnBrk="1" hangingPunct="1">
              <a:buFont typeface="Wingdings 3" pitchFamily="18" charset="2"/>
              <a:buNone/>
            </a:pPr>
            <a:endParaRPr lang="en-US" altLang="en-US" smtClean="0"/>
          </a:p>
        </p:txBody>
      </p:sp>
      <p:pic>
        <p:nvPicPr>
          <p:cNvPr id="24579"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76200" y="1752600"/>
            <a:ext cx="8915400" cy="2819400"/>
          </a:xfrm>
        </p:spPr>
        <p:txBody>
          <a:bodyPr/>
          <a:lstStyle/>
          <a:p>
            <a:pPr algn="ctr" eaLnBrk="1" hangingPunct="1">
              <a:buFont typeface="Wingdings 3" pitchFamily="18" charset="2"/>
              <a:buNone/>
            </a:pPr>
            <a:r>
              <a:rPr lang="en-US" altLang="en-US" smtClean="0"/>
              <a:t>COACH AS A PEDAGOGUE </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By his attitude toward a young man – basketball</a:t>
            </a:r>
          </a:p>
          <a:p>
            <a:pPr eaLnBrk="1" hangingPunct="1">
              <a:buFont typeface="Wingdings 3" pitchFamily="18" charset="2"/>
              <a:buNone/>
            </a:pPr>
            <a:r>
              <a:rPr lang="en-US" altLang="en-US" smtClean="0"/>
              <a:t>player, he has a great influence at the physical and</a:t>
            </a:r>
          </a:p>
          <a:p>
            <a:pPr eaLnBrk="1" hangingPunct="1">
              <a:buFont typeface="Wingdings 3" pitchFamily="18" charset="2"/>
              <a:buNone/>
            </a:pPr>
            <a:r>
              <a:rPr lang="en-US" altLang="en-US" smtClean="0"/>
              <a:t>social maturing during the most sensitive period –</a:t>
            </a:r>
          </a:p>
          <a:p>
            <a:pPr eaLnBrk="1" hangingPunct="1">
              <a:buFont typeface="Wingdings 3" pitchFamily="18" charset="2"/>
              <a:buNone/>
            </a:pPr>
            <a:r>
              <a:rPr lang="en-US" altLang="en-US" smtClean="0"/>
              <a:t>adolescence. </a:t>
            </a:r>
          </a:p>
          <a:p>
            <a:pPr eaLnBrk="1" hangingPunct="1">
              <a:buFont typeface="Wingdings 3" pitchFamily="18" charset="2"/>
              <a:buNone/>
            </a:pPr>
            <a:endParaRPr lang="en-US" altLang="en-US" smtClean="0"/>
          </a:p>
        </p:txBody>
      </p:sp>
      <p:pic>
        <p:nvPicPr>
          <p:cNvPr id="25603"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76200" y="1752600"/>
            <a:ext cx="8915400" cy="2819400"/>
          </a:xfrm>
        </p:spPr>
        <p:txBody>
          <a:bodyPr/>
          <a:lstStyle/>
          <a:p>
            <a:pPr algn="ctr" eaLnBrk="1" hangingPunct="1">
              <a:buFont typeface="Wingdings 3" pitchFamily="18" charset="2"/>
              <a:buNone/>
            </a:pPr>
            <a:r>
              <a:rPr lang="en-US" altLang="en-US" smtClean="0"/>
              <a:t>COACH AS A PSYCHOLOGIST </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Solves the personal and interpersonal problems of</a:t>
            </a:r>
          </a:p>
          <a:p>
            <a:pPr eaLnBrk="1" hangingPunct="1">
              <a:buFont typeface="Wingdings 3" pitchFamily="18" charset="2"/>
              <a:buNone/>
            </a:pPr>
            <a:r>
              <a:rPr lang="en-US" altLang="en-US" smtClean="0"/>
              <a:t>basketball players, understands certain phenomena</a:t>
            </a:r>
          </a:p>
          <a:p>
            <a:pPr eaLnBrk="1" hangingPunct="1">
              <a:buFont typeface="Wingdings 3" pitchFamily="18" charset="2"/>
              <a:buNone/>
            </a:pPr>
            <a:r>
              <a:rPr lang="en-US" altLang="en-US" smtClean="0"/>
              <a:t>and reacts with his attitude, keeps a good working</a:t>
            </a:r>
          </a:p>
          <a:p>
            <a:pPr eaLnBrk="1" hangingPunct="1">
              <a:buFont typeface="Wingdings 3" pitchFamily="18" charset="2"/>
              <a:buNone/>
            </a:pPr>
            <a:r>
              <a:rPr lang="en-US" altLang="en-US" smtClean="0"/>
              <a:t>atmosphere.</a:t>
            </a:r>
          </a:p>
          <a:p>
            <a:pPr eaLnBrk="1" hangingPunct="1">
              <a:buFont typeface="Wingdings 3" pitchFamily="18" charset="2"/>
              <a:buNone/>
            </a:pPr>
            <a:endParaRPr lang="en-US" altLang="en-US" smtClean="0"/>
          </a:p>
        </p:txBody>
      </p:sp>
      <p:pic>
        <p:nvPicPr>
          <p:cNvPr id="26627"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76200" y="1752600"/>
            <a:ext cx="8915400" cy="2819400"/>
          </a:xfrm>
        </p:spPr>
        <p:txBody>
          <a:bodyPr/>
          <a:lstStyle/>
          <a:p>
            <a:pPr algn="ctr" eaLnBrk="1" hangingPunct="1">
              <a:buFont typeface="Wingdings 3" pitchFamily="18" charset="2"/>
              <a:buNone/>
            </a:pPr>
            <a:r>
              <a:rPr lang="en-US" altLang="en-US" smtClean="0"/>
              <a:t>COACH AS A LEADER </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Must possess a high level of basketball knowledge, he’s not a leader on the domain of creating expert work only but the entire club and more. </a:t>
            </a:r>
          </a:p>
          <a:p>
            <a:pPr algn="ctr" eaLnBrk="1" hangingPunct="1">
              <a:buFont typeface="Wingdings 3" pitchFamily="18" charset="2"/>
              <a:buNone/>
            </a:pPr>
            <a:endParaRPr lang="en-US" altLang="en-US" smtClean="0"/>
          </a:p>
        </p:txBody>
      </p:sp>
      <p:pic>
        <p:nvPicPr>
          <p:cNvPr id="27651"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228600"/>
            <a:ext cx="8229600" cy="2481263"/>
          </a:xfrm>
        </p:spPr>
        <p:txBody>
          <a:bodyPr/>
          <a:lstStyle/>
          <a:p>
            <a:pPr algn="ctr" eaLnBrk="1" hangingPunct="1">
              <a:buFont typeface="Wingdings 3" pitchFamily="18" charset="2"/>
              <a:buNone/>
            </a:pPr>
            <a:r>
              <a:rPr lang="en-US" altLang="en-US" smtClean="0"/>
              <a:t>Psychological preparation of a basketball player is the process ran by a coach in order to help a sportsman to master mental skills i.e. how to relax, rest, recover, increase concentration, motivation, self-confidence and to overcome the stress. </a:t>
            </a:r>
          </a:p>
        </p:txBody>
      </p:sp>
      <p:pic>
        <p:nvPicPr>
          <p:cNvPr id="10243"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
        <p:nvSpPr>
          <p:cNvPr id="6" name="Content Placeholder 2"/>
          <p:cNvSpPr txBox="1">
            <a:spLocks/>
          </p:cNvSpPr>
          <p:nvPr/>
        </p:nvSpPr>
        <p:spPr bwMode="auto">
          <a:xfrm>
            <a:off x="457200" y="3560763"/>
            <a:ext cx="8229600" cy="1239837"/>
          </a:xfrm>
          <a:prstGeom prst="rect">
            <a:avLst/>
          </a:prstGeom>
          <a:noFill/>
          <a:ln w="9525">
            <a:noFill/>
            <a:miter lim="800000"/>
            <a:headEnd/>
            <a:tailEnd/>
          </a:ln>
        </p:spPr>
        <p:txBody>
          <a:bodyPr/>
          <a:lstStyle/>
          <a:p>
            <a:pPr marL="365125" indent="-255588" algn="ctr">
              <a:spcBef>
                <a:spcPts val="400"/>
              </a:spcBef>
              <a:buClr>
                <a:schemeClr val="accent1"/>
              </a:buClr>
              <a:buSzPct val="68000"/>
              <a:buFont typeface="Wingdings 3" pitchFamily="18" charset="2"/>
              <a:buNone/>
            </a:pPr>
            <a:r>
              <a:rPr lang="en-US" altLang="en-US" sz="2700">
                <a:latin typeface="Lucida Sans Unicode" pitchFamily="34" charset="0"/>
              </a:rPr>
              <a:t>The coach-player, coach-parent, coach-coach, coach-managing board are relations in basketball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76200" y="1447800"/>
            <a:ext cx="8915400" cy="2819400"/>
          </a:xfrm>
        </p:spPr>
        <p:txBody>
          <a:bodyPr/>
          <a:lstStyle/>
          <a:p>
            <a:pPr algn="ctr" eaLnBrk="1" hangingPunct="1">
              <a:buFont typeface="Wingdings 3" pitchFamily="18" charset="2"/>
              <a:buNone/>
            </a:pPr>
            <a:r>
              <a:rPr lang="en-US" altLang="en-US" smtClean="0"/>
              <a:t>COACH AS A MANAGER</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Coaching activity encroaches the managing</a:t>
            </a:r>
          </a:p>
          <a:p>
            <a:pPr eaLnBrk="1" hangingPunct="1">
              <a:buFont typeface="Wingdings 3" pitchFamily="18" charset="2"/>
              <a:buNone/>
            </a:pPr>
            <a:r>
              <a:rPr lang="en-US" altLang="en-US" smtClean="0"/>
              <a:t>segment since the coach predicts development of a</a:t>
            </a:r>
          </a:p>
          <a:p>
            <a:pPr eaLnBrk="1" hangingPunct="1">
              <a:buFont typeface="Wingdings 3" pitchFamily="18" charset="2"/>
              <a:buNone/>
            </a:pPr>
            <a:r>
              <a:rPr lang="en-US" altLang="en-US" smtClean="0"/>
              <a:t>club, concurrence and results; he deals with human</a:t>
            </a:r>
          </a:p>
          <a:p>
            <a:pPr eaLnBrk="1" hangingPunct="1">
              <a:buFont typeface="Wingdings 3" pitchFamily="18" charset="2"/>
              <a:buNone/>
            </a:pPr>
            <a:r>
              <a:rPr lang="en-US" altLang="en-US" smtClean="0"/>
              <a:t>resources policy through selection and positioning</a:t>
            </a:r>
          </a:p>
          <a:p>
            <a:pPr eaLnBrk="1" hangingPunct="1">
              <a:buFont typeface="Wingdings 3" pitchFamily="18" charset="2"/>
              <a:buNone/>
            </a:pPr>
            <a:r>
              <a:rPr lang="en-US" altLang="en-US" smtClean="0"/>
              <a:t>of places within the team. </a:t>
            </a:r>
          </a:p>
          <a:p>
            <a:pPr algn="ctr" eaLnBrk="1" hangingPunct="1">
              <a:buFont typeface="Wingdings 3" pitchFamily="18" charset="2"/>
              <a:buNone/>
            </a:pPr>
            <a:endParaRPr lang="en-US" altLang="en-US" smtClean="0"/>
          </a:p>
        </p:txBody>
      </p:sp>
      <p:pic>
        <p:nvPicPr>
          <p:cNvPr id="28675"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42">
                                            <p:txEl>
                                              <p:pRg st="6" end="6"/>
                                            </p:txEl>
                                          </p:spTgt>
                                        </p:tgtEl>
                                        <p:attrNameLst>
                                          <p:attrName>style.visibility</p:attrName>
                                        </p:attrNameLst>
                                      </p:cBhvr>
                                      <p:to>
                                        <p:strVal val="visible"/>
                                      </p:to>
                                    </p:set>
                                    <p:animEffect transition="in" filter="fade">
                                      <p:cBhvr>
                                        <p:cTn id="32" dur="500"/>
                                        <p:tgtEl>
                                          <p:spTgt spid="102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76200" y="304800"/>
            <a:ext cx="8915400" cy="4508500"/>
          </a:xfrm>
        </p:spPr>
        <p:txBody>
          <a:bodyPr/>
          <a:lstStyle/>
          <a:p>
            <a:pPr algn="ctr" eaLnBrk="1" hangingPunct="1">
              <a:buFont typeface="Wingdings 3" pitchFamily="18" charset="2"/>
              <a:buNone/>
            </a:pPr>
            <a:r>
              <a:rPr lang="en-US" altLang="en-US" smtClean="0"/>
              <a:t>WHAT ARE THE COMMONEST PROBLEMS THE BASKETBALL PLAYERS COME ACROSS?</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    1.Wavering of motivation, self-confidence   </a:t>
            </a:r>
          </a:p>
          <a:p>
            <a:pPr eaLnBrk="1" hangingPunct="1">
              <a:buFont typeface="Wingdings 3" pitchFamily="18" charset="2"/>
              <a:buNone/>
            </a:pPr>
            <a:r>
              <a:rPr lang="en-US" altLang="en-US" smtClean="0"/>
              <a:t>       and concentration</a:t>
            </a:r>
          </a:p>
          <a:p>
            <a:pPr eaLnBrk="1" hangingPunct="1">
              <a:buFont typeface="Wingdings 3" pitchFamily="18" charset="2"/>
              <a:buNone/>
            </a:pPr>
            <a:r>
              <a:rPr lang="en-US" altLang="en-US" smtClean="0"/>
              <a:t>    2.Stage fright, fear of success or failure.</a:t>
            </a:r>
          </a:p>
          <a:p>
            <a:pPr eaLnBrk="1" hangingPunct="1">
              <a:buFont typeface="Wingdings 3" pitchFamily="18" charset="2"/>
              <a:buNone/>
            </a:pPr>
            <a:r>
              <a:rPr lang="en-US" altLang="en-US" smtClean="0"/>
              <a:t>    3.Anxiety before a very important competition</a:t>
            </a:r>
          </a:p>
          <a:p>
            <a:pPr eaLnBrk="1" hangingPunct="1">
              <a:buFont typeface="Wingdings 3" pitchFamily="18" charset="2"/>
              <a:buNone/>
            </a:pPr>
            <a:r>
              <a:rPr lang="en-US" altLang="en-US" smtClean="0"/>
              <a:t>    4.Struggle with various expectations </a:t>
            </a:r>
          </a:p>
          <a:p>
            <a:pPr eaLnBrk="1" hangingPunct="1">
              <a:buFont typeface="Wingdings 3" pitchFamily="18" charset="2"/>
              <a:buNone/>
            </a:pPr>
            <a:r>
              <a:rPr lang="en-US" altLang="en-US" smtClean="0"/>
              <a:t>    5.Overcoming the feel caused by a failure</a:t>
            </a:r>
          </a:p>
          <a:p>
            <a:pPr eaLnBrk="1" hangingPunct="1">
              <a:buFont typeface="Wingdings 3" pitchFamily="18" charset="2"/>
              <a:buNone/>
            </a:pPr>
            <a:r>
              <a:rPr lang="en-US" altLang="en-US" smtClean="0"/>
              <a:t>    6.Fear of non-repetition of an achieved success</a:t>
            </a:r>
          </a:p>
          <a:p>
            <a:pPr algn="ctr" eaLnBrk="1" hangingPunct="1">
              <a:buFont typeface="Wingdings 3" pitchFamily="18" charset="2"/>
              <a:buNone/>
            </a:pPr>
            <a:endParaRPr lang="en-US" altLang="en-US" smtClean="0"/>
          </a:p>
        </p:txBody>
      </p:sp>
      <p:pic>
        <p:nvPicPr>
          <p:cNvPr id="29699"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242">
                                            <p:txEl>
                                              <p:pRg st="6" end="6"/>
                                            </p:txEl>
                                          </p:spTgt>
                                        </p:tgtEl>
                                        <p:attrNameLst>
                                          <p:attrName>style.visibility</p:attrName>
                                        </p:attrNameLst>
                                      </p:cBhvr>
                                      <p:to>
                                        <p:strVal val="visible"/>
                                      </p:to>
                                    </p:set>
                                    <p:animEffect transition="in" filter="fade">
                                      <p:cBhvr>
                                        <p:cTn id="32" dur="500"/>
                                        <p:tgtEl>
                                          <p:spTgt spid="10242">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0242">
                                            <p:txEl>
                                              <p:pRg st="7" end="7"/>
                                            </p:txEl>
                                          </p:spTgt>
                                        </p:tgtEl>
                                        <p:attrNameLst>
                                          <p:attrName>style.visibility</p:attrName>
                                        </p:attrNameLst>
                                      </p:cBhvr>
                                      <p:to>
                                        <p:strVal val="visible"/>
                                      </p:to>
                                    </p:set>
                                    <p:animEffect transition="in" filter="fade">
                                      <p:cBhvr>
                                        <p:cTn id="37" dur="500"/>
                                        <p:tgtEl>
                                          <p:spTgt spid="10242">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0242">
                                            <p:txEl>
                                              <p:pRg st="8" end="8"/>
                                            </p:txEl>
                                          </p:spTgt>
                                        </p:tgtEl>
                                        <p:attrNameLst>
                                          <p:attrName>style.visibility</p:attrName>
                                        </p:attrNameLst>
                                      </p:cBhvr>
                                      <p:to>
                                        <p:strVal val="visible"/>
                                      </p:to>
                                    </p:set>
                                    <p:animEffect transition="in" filter="fade">
                                      <p:cBhvr>
                                        <p:cTn id="42" dur="500"/>
                                        <p:tgtEl>
                                          <p:spTgt spid="1024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76200" y="1130300"/>
            <a:ext cx="8915400" cy="4508500"/>
          </a:xfrm>
        </p:spPr>
        <p:txBody>
          <a:bodyPr/>
          <a:lstStyle/>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    7.To big stress, trained excessively, </a:t>
            </a:r>
          </a:p>
          <a:p>
            <a:pPr eaLnBrk="1" hangingPunct="1">
              <a:buFont typeface="Wingdings 3" pitchFamily="18" charset="2"/>
              <a:buNone/>
            </a:pPr>
            <a:r>
              <a:rPr lang="en-US" altLang="en-US" smtClean="0"/>
              <a:t>       frequent injuries</a:t>
            </a:r>
          </a:p>
          <a:p>
            <a:pPr eaLnBrk="1" hangingPunct="1">
              <a:buFont typeface="Wingdings 3" pitchFamily="18" charset="2"/>
              <a:buNone/>
            </a:pPr>
            <a:r>
              <a:rPr lang="en-US" altLang="en-US" smtClean="0"/>
              <a:t>    8.Satiation from sport – the wish to quit</a:t>
            </a:r>
          </a:p>
          <a:p>
            <a:pPr eaLnBrk="1" hangingPunct="1">
              <a:buFont typeface="Wingdings 3" pitchFamily="18" charset="2"/>
              <a:buNone/>
            </a:pPr>
            <a:r>
              <a:rPr lang="en-US" altLang="en-US" smtClean="0"/>
              <a:t>    9.Inability to control the emotions</a:t>
            </a:r>
          </a:p>
          <a:p>
            <a:pPr eaLnBrk="1" hangingPunct="1">
              <a:buFont typeface="Wingdings 3" pitchFamily="18" charset="2"/>
              <a:buNone/>
            </a:pPr>
            <a:r>
              <a:rPr lang="en-US" altLang="en-US" smtClean="0"/>
              <a:t>   10.Discontent with the club, coach, players</a:t>
            </a:r>
          </a:p>
          <a:p>
            <a:pPr eaLnBrk="1" hangingPunct="1">
              <a:buFont typeface="Wingdings 3" pitchFamily="18" charset="2"/>
              <a:buNone/>
            </a:pPr>
            <a:r>
              <a:rPr lang="en-US" altLang="en-US" smtClean="0"/>
              <a:t>   11.Inability to fit into the collective</a:t>
            </a:r>
          </a:p>
          <a:p>
            <a:pPr algn="ctr" eaLnBrk="1" hangingPunct="1">
              <a:buFont typeface="Wingdings 3" pitchFamily="18" charset="2"/>
              <a:buNone/>
            </a:pPr>
            <a:endParaRPr lang="en-US" altLang="en-US" smtClean="0"/>
          </a:p>
        </p:txBody>
      </p:sp>
      <p:pic>
        <p:nvPicPr>
          <p:cNvPr id="30723"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Effect transition="in" filter="fade">
                                      <p:cBhvr>
                                        <p:cTn id="7" dur="500"/>
                                        <p:tgtEl>
                                          <p:spTgt spid="1024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242">
                                            <p:txEl>
                                              <p:pRg st="6" end="6"/>
                                            </p:txEl>
                                          </p:spTgt>
                                        </p:tgtEl>
                                        <p:attrNameLst>
                                          <p:attrName>style.visibility</p:attrName>
                                        </p:attrNameLst>
                                      </p:cBhvr>
                                      <p:to>
                                        <p:strVal val="visible"/>
                                      </p:to>
                                    </p:set>
                                    <p:animEffect transition="in" filter="fade">
                                      <p:cBhvr>
                                        <p:cTn id="32" dur="500"/>
                                        <p:tgtEl>
                                          <p:spTgt spid="102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8100" y="990600"/>
            <a:ext cx="8915400" cy="3886200"/>
          </a:xfrm>
        </p:spPr>
        <p:txBody>
          <a:bodyPr/>
          <a:lstStyle/>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    MANAGING THE GOALS IN BASKETBALL</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When the reason for entering the basketball</a:t>
            </a:r>
          </a:p>
          <a:p>
            <a:pPr eaLnBrk="1" hangingPunct="1">
              <a:buFont typeface="Wingdings 3" pitchFamily="18" charset="2"/>
              <a:buNone/>
            </a:pPr>
            <a:r>
              <a:rPr lang="en-US" altLang="en-US" smtClean="0"/>
              <a:t>becomes the source of systematic coaching work,</a:t>
            </a:r>
          </a:p>
          <a:p>
            <a:pPr eaLnBrk="1" hangingPunct="1">
              <a:buFont typeface="Wingdings 3" pitchFamily="18" charset="2"/>
              <a:buNone/>
            </a:pPr>
            <a:r>
              <a:rPr lang="en-US" altLang="en-US" smtClean="0"/>
              <a:t>we talk about the sport goal i.e. substantiation of</a:t>
            </a:r>
          </a:p>
          <a:p>
            <a:pPr eaLnBrk="1" hangingPunct="1">
              <a:buFont typeface="Wingdings 3" pitchFamily="18" charset="2"/>
              <a:buNone/>
            </a:pPr>
            <a:r>
              <a:rPr lang="en-US" altLang="en-US" smtClean="0"/>
              <a:t>sport dream and that’s when we make an action</a:t>
            </a:r>
          </a:p>
          <a:p>
            <a:pPr eaLnBrk="1" hangingPunct="1">
              <a:buFont typeface="Wingdings 3" pitchFamily="18" charset="2"/>
              <a:buNone/>
            </a:pPr>
            <a:r>
              <a:rPr lang="en-US" altLang="en-US" smtClean="0"/>
              <a:t>plan. </a:t>
            </a:r>
          </a:p>
          <a:p>
            <a:pPr algn="ctr" eaLnBrk="1" hangingPunct="1">
              <a:buFont typeface="Wingdings 3" pitchFamily="18" charset="2"/>
              <a:buNone/>
            </a:pPr>
            <a:endParaRPr lang="en-US" altLang="en-US" smtClean="0"/>
          </a:p>
        </p:txBody>
      </p:sp>
      <p:pic>
        <p:nvPicPr>
          <p:cNvPr id="31747"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Effect transition="in" filter="fade">
                                      <p:cBhvr>
                                        <p:cTn id="7" dur="500"/>
                                        <p:tgtEl>
                                          <p:spTgt spid="1024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3" end="3"/>
                                            </p:txEl>
                                          </p:spTgt>
                                        </p:tgtEl>
                                        <p:attrNameLst>
                                          <p:attrName>style.visibility</p:attrName>
                                        </p:attrNameLst>
                                      </p:cBhvr>
                                      <p:to>
                                        <p:strVal val="visible"/>
                                      </p:to>
                                    </p:set>
                                    <p:animEffect transition="in" filter="fade">
                                      <p:cBhvr>
                                        <p:cTn id="12" dur="500"/>
                                        <p:tgtEl>
                                          <p:spTgt spid="1024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4" end="4"/>
                                            </p:txEl>
                                          </p:spTgt>
                                        </p:tgtEl>
                                        <p:attrNameLst>
                                          <p:attrName>style.visibility</p:attrName>
                                        </p:attrNameLst>
                                      </p:cBhvr>
                                      <p:to>
                                        <p:strVal val="visible"/>
                                      </p:to>
                                    </p:set>
                                    <p:animEffect transition="in" filter="fade">
                                      <p:cBhvr>
                                        <p:cTn id="17" dur="500"/>
                                        <p:tgtEl>
                                          <p:spTgt spid="1024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5" end="5"/>
                                            </p:txEl>
                                          </p:spTgt>
                                        </p:tgtEl>
                                        <p:attrNameLst>
                                          <p:attrName>style.visibility</p:attrName>
                                        </p:attrNameLst>
                                      </p:cBhvr>
                                      <p:to>
                                        <p:strVal val="visible"/>
                                      </p:to>
                                    </p:set>
                                    <p:animEffect transition="in" filter="fade">
                                      <p:cBhvr>
                                        <p:cTn id="22" dur="500"/>
                                        <p:tgtEl>
                                          <p:spTgt spid="1024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2">
                                            <p:txEl>
                                              <p:pRg st="6" end="6"/>
                                            </p:txEl>
                                          </p:spTgt>
                                        </p:tgtEl>
                                        <p:attrNameLst>
                                          <p:attrName>style.visibility</p:attrName>
                                        </p:attrNameLst>
                                      </p:cBhvr>
                                      <p:to>
                                        <p:strVal val="visible"/>
                                      </p:to>
                                    </p:set>
                                    <p:animEffect transition="in" filter="fade">
                                      <p:cBhvr>
                                        <p:cTn id="27" dur="500"/>
                                        <p:tgtEl>
                                          <p:spTgt spid="1024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42">
                                            <p:txEl>
                                              <p:pRg st="7" end="7"/>
                                            </p:txEl>
                                          </p:spTgt>
                                        </p:tgtEl>
                                        <p:attrNameLst>
                                          <p:attrName>style.visibility</p:attrName>
                                        </p:attrNameLst>
                                      </p:cBhvr>
                                      <p:to>
                                        <p:strVal val="visible"/>
                                      </p:to>
                                    </p:set>
                                    <p:animEffect transition="in" filter="fade">
                                      <p:cBhvr>
                                        <p:cTn id="32" dur="500"/>
                                        <p:tgtEl>
                                          <p:spTgt spid="102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52400" y="152400"/>
            <a:ext cx="8648700" cy="5486400"/>
          </a:xfrm>
        </p:spPr>
        <p:txBody>
          <a:bodyPr/>
          <a:lstStyle/>
          <a:p>
            <a:pPr algn="ctr" eaLnBrk="1" hangingPunct="1">
              <a:buFont typeface="Wingdings 3" pitchFamily="18" charset="2"/>
              <a:buNone/>
            </a:pPr>
            <a:r>
              <a:rPr lang="en-US" altLang="en-US" smtClean="0"/>
              <a:t>MASTER</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1.MEASURABLE – I want to have a better shot. I want to have a 50% of three point shot. </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 2.ADAPTIVE – Flexible, possible small corrections due to the conditions we couldn’t predict in the beginning.</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3.SPECIFIC – I want to be the best player. No! Actually, I want to improve </a:t>
            </a:r>
          </a:p>
          <a:p>
            <a:pPr algn="ctr" eaLnBrk="1" hangingPunct="1">
              <a:buFont typeface="Wingdings 3" pitchFamily="18" charset="2"/>
              <a:buNone/>
            </a:pPr>
            <a:r>
              <a:rPr lang="en-US" altLang="en-US" smtClean="0"/>
              <a:t>my jump shot and passing</a:t>
            </a:r>
          </a:p>
          <a:p>
            <a:pPr algn="ctr" eaLnBrk="1" hangingPunct="1">
              <a:buFont typeface="Wingdings 3" pitchFamily="18" charset="2"/>
              <a:buNone/>
            </a:pPr>
            <a:endParaRPr lang="en-US" altLang="en-US" smtClean="0"/>
          </a:p>
        </p:txBody>
      </p:sp>
      <p:pic>
        <p:nvPicPr>
          <p:cNvPr id="32771"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4" end="4"/>
                                            </p:txEl>
                                          </p:spTgt>
                                        </p:tgtEl>
                                        <p:attrNameLst>
                                          <p:attrName>style.visibility</p:attrName>
                                        </p:attrNameLst>
                                      </p:cBhvr>
                                      <p:to>
                                        <p:strVal val="visible"/>
                                      </p:to>
                                    </p:set>
                                    <p:animEffect transition="in" filter="fade">
                                      <p:cBhvr>
                                        <p:cTn id="17" dur="500"/>
                                        <p:tgtEl>
                                          <p:spTgt spid="1024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6" end="6"/>
                                            </p:txEl>
                                          </p:spTgt>
                                        </p:tgtEl>
                                        <p:attrNameLst>
                                          <p:attrName>style.visibility</p:attrName>
                                        </p:attrNameLst>
                                      </p:cBhvr>
                                      <p:to>
                                        <p:strVal val="visible"/>
                                      </p:to>
                                    </p:set>
                                    <p:animEffect transition="in" filter="fade">
                                      <p:cBhvr>
                                        <p:cTn id="22" dur="500"/>
                                        <p:tgtEl>
                                          <p:spTgt spid="10242">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242">
                                            <p:txEl>
                                              <p:pRg st="7" end="7"/>
                                            </p:txEl>
                                          </p:spTgt>
                                        </p:tgtEl>
                                        <p:attrNameLst>
                                          <p:attrName>style.visibility</p:attrName>
                                        </p:attrNameLst>
                                      </p:cBhvr>
                                      <p:to>
                                        <p:strVal val="visible"/>
                                      </p:to>
                                    </p:set>
                                    <p:animEffect transition="in" filter="fade">
                                      <p:cBhvr>
                                        <p:cTn id="25" dur="500"/>
                                        <p:tgtEl>
                                          <p:spTgt spid="102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42900" y="76200"/>
            <a:ext cx="8648700" cy="5486400"/>
          </a:xfrm>
        </p:spPr>
        <p:txBody>
          <a:bodyPr/>
          <a:lstStyle/>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4.TIME – A timely determined goal. The basketball players often set themselves short deadlines. </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5.ENCOURAGING – zestful, encouraging. Formulation of the goals should be positive e.g. reduce the number of mistakes or increase the number of successful executions. </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6.REALISTIC – Objective estimation  of an individual – demanding but attainable</a:t>
            </a:r>
          </a:p>
          <a:p>
            <a:pPr algn="ctr" eaLnBrk="1" hangingPunct="1">
              <a:buFont typeface="Wingdings 3" pitchFamily="18" charset="2"/>
              <a:buNone/>
            </a:pPr>
            <a:endParaRPr lang="en-US" altLang="en-US" smtClean="0"/>
          </a:p>
        </p:txBody>
      </p:sp>
      <p:pic>
        <p:nvPicPr>
          <p:cNvPr id="33795"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Effect transition="in" filter="fade">
                                      <p:cBhvr>
                                        <p:cTn id="7" dur="500"/>
                                        <p:tgtEl>
                                          <p:spTgt spid="1024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3" end="3"/>
                                            </p:txEl>
                                          </p:spTgt>
                                        </p:tgtEl>
                                        <p:attrNameLst>
                                          <p:attrName>style.visibility</p:attrName>
                                        </p:attrNameLst>
                                      </p:cBhvr>
                                      <p:to>
                                        <p:strVal val="visible"/>
                                      </p:to>
                                    </p:set>
                                    <p:animEffect transition="in" filter="fade">
                                      <p:cBhvr>
                                        <p:cTn id="12" dur="500"/>
                                        <p:tgtEl>
                                          <p:spTgt spid="10242">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5" end="5"/>
                                            </p:txEl>
                                          </p:spTgt>
                                        </p:tgtEl>
                                        <p:attrNameLst>
                                          <p:attrName>style.visibility</p:attrName>
                                        </p:attrNameLst>
                                      </p:cBhvr>
                                      <p:to>
                                        <p:strVal val="visible"/>
                                      </p:to>
                                    </p:set>
                                    <p:animEffect transition="in" filter="fade">
                                      <p:cBhvr>
                                        <p:cTn id="17"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81000" y="457200"/>
            <a:ext cx="8648700" cy="4191000"/>
          </a:xfrm>
        </p:spPr>
        <p:txBody>
          <a:bodyPr/>
          <a:lstStyle/>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MENTAL TRAINING</a:t>
            </a:r>
          </a:p>
          <a:p>
            <a:pPr algn="ctr" eaLnBrk="1" hangingPunct="1">
              <a:buFont typeface="Wingdings 3" pitchFamily="18" charset="2"/>
              <a:buNone/>
            </a:pPr>
            <a:r>
              <a:rPr lang="en-US" altLang="en-US" smtClean="0"/>
              <a:t>the way of overcoming critical moments</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The “mind over muscle” metaphor depicts the</a:t>
            </a:r>
          </a:p>
          <a:p>
            <a:pPr eaLnBrk="1" hangingPunct="1">
              <a:buFont typeface="Wingdings 3" pitchFamily="18" charset="2"/>
              <a:buNone/>
            </a:pPr>
            <a:r>
              <a:rPr lang="en-US" altLang="en-US" smtClean="0"/>
              <a:t>necessity of psychological component in top</a:t>
            </a:r>
          </a:p>
          <a:p>
            <a:pPr eaLnBrk="1" hangingPunct="1">
              <a:buFont typeface="Wingdings 3" pitchFamily="18" charset="2"/>
              <a:buNone/>
            </a:pPr>
            <a:r>
              <a:rPr lang="en-US" altLang="en-US" smtClean="0"/>
              <a:t>level performance without which achieving of a</a:t>
            </a:r>
          </a:p>
          <a:p>
            <a:pPr eaLnBrk="1" hangingPunct="1">
              <a:buFont typeface="Wingdings 3" pitchFamily="18" charset="2"/>
              <a:buNone/>
            </a:pPr>
            <a:r>
              <a:rPr lang="en-US" altLang="en-US" smtClean="0"/>
              <a:t>top-level result is impossible. </a:t>
            </a:r>
          </a:p>
          <a:p>
            <a:pPr algn="ctr" eaLnBrk="1" hangingPunct="1">
              <a:buFont typeface="Wingdings 3" pitchFamily="18" charset="2"/>
              <a:buNone/>
            </a:pPr>
            <a:endParaRPr lang="en-US" altLang="en-US" smtClean="0"/>
          </a:p>
        </p:txBody>
      </p:sp>
      <p:pic>
        <p:nvPicPr>
          <p:cNvPr id="34819"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Effect transition="in" filter="fade">
                                      <p:cBhvr>
                                        <p:cTn id="7" dur="500"/>
                                        <p:tgtEl>
                                          <p:spTgt spid="1024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42">
                                            <p:txEl>
                                              <p:pRg st="2" end="2"/>
                                            </p:txEl>
                                          </p:spTgt>
                                        </p:tgtEl>
                                        <p:attrNameLst>
                                          <p:attrName>style.visibility</p:attrName>
                                        </p:attrNameLst>
                                      </p:cBhvr>
                                      <p:to>
                                        <p:strVal val="visible"/>
                                      </p:to>
                                    </p:set>
                                    <p:animEffect transition="in" filter="fade">
                                      <p:cBhvr>
                                        <p:cTn id="10" dur="500"/>
                                        <p:tgtEl>
                                          <p:spTgt spid="10242">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0242">
                                            <p:txEl>
                                              <p:pRg st="4" end="4"/>
                                            </p:txEl>
                                          </p:spTgt>
                                        </p:tgtEl>
                                        <p:attrNameLst>
                                          <p:attrName>style.visibility</p:attrName>
                                        </p:attrNameLst>
                                      </p:cBhvr>
                                      <p:to>
                                        <p:strVal val="visible"/>
                                      </p:to>
                                    </p:set>
                                    <p:animEffect transition="in" filter="fade">
                                      <p:cBhvr>
                                        <p:cTn id="15" dur="500"/>
                                        <p:tgtEl>
                                          <p:spTgt spid="1024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242">
                                            <p:txEl>
                                              <p:pRg st="5" end="5"/>
                                            </p:txEl>
                                          </p:spTgt>
                                        </p:tgtEl>
                                        <p:attrNameLst>
                                          <p:attrName>style.visibility</p:attrName>
                                        </p:attrNameLst>
                                      </p:cBhvr>
                                      <p:to>
                                        <p:strVal val="visible"/>
                                      </p:to>
                                    </p:set>
                                    <p:animEffect transition="in" filter="fade">
                                      <p:cBhvr>
                                        <p:cTn id="20" dur="500"/>
                                        <p:tgtEl>
                                          <p:spTgt spid="1024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242">
                                            <p:txEl>
                                              <p:pRg st="6" end="6"/>
                                            </p:txEl>
                                          </p:spTgt>
                                        </p:tgtEl>
                                        <p:attrNameLst>
                                          <p:attrName>style.visibility</p:attrName>
                                        </p:attrNameLst>
                                      </p:cBhvr>
                                      <p:to>
                                        <p:strVal val="visible"/>
                                      </p:to>
                                    </p:set>
                                    <p:animEffect transition="in" filter="fade">
                                      <p:cBhvr>
                                        <p:cTn id="25" dur="500"/>
                                        <p:tgtEl>
                                          <p:spTgt spid="1024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0242">
                                            <p:txEl>
                                              <p:pRg st="7" end="7"/>
                                            </p:txEl>
                                          </p:spTgt>
                                        </p:tgtEl>
                                        <p:attrNameLst>
                                          <p:attrName>style.visibility</p:attrName>
                                        </p:attrNameLst>
                                      </p:cBhvr>
                                      <p:to>
                                        <p:strVal val="visible"/>
                                      </p:to>
                                    </p:set>
                                    <p:animEffect transition="in" filter="fade">
                                      <p:cBhvr>
                                        <p:cTn id="30" dur="500"/>
                                        <p:tgtEl>
                                          <p:spTgt spid="102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266700" y="685800"/>
            <a:ext cx="8648700" cy="4191000"/>
          </a:xfrm>
        </p:spPr>
        <p:txBody>
          <a:bodyPr/>
          <a:lstStyle/>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Sport psychology is at home with “the weakest</a:t>
            </a:r>
          </a:p>
          <a:p>
            <a:pPr eaLnBrk="1" hangingPunct="1">
              <a:buFont typeface="Wingdings 3" pitchFamily="18" charset="2"/>
              <a:buNone/>
            </a:pPr>
            <a:r>
              <a:rPr lang="en-US" altLang="en-US" smtClean="0"/>
              <a:t>link” principle (wherein the links are technical</a:t>
            </a:r>
          </a:p>
          <a:p>
            <a:pPr eaLnBrk="1" hangingPunct="1">
              <a:buFont typeface="Wingdings 3" pitchFamily="18" charset="2"/>
              <a:buNone/>
            </a:pPr>
            <a:r>
              <a:rPr lang="en-US" altLang="en-US" smtClean="0"/>
              <a:t>tactical preparedness, conditional and</a:t>
            </a:r>
          </a:p>
          <a:p>
            <a:pPr eaLnBrk="1" hangingPunct="1">
              <a:buFont typeface="Wingdings 3" pitchFamily="18" charset="2"/>
              <a:buNone/>
            </a:pPr>
            <a:r>
              <a:rPr lang="en-US" altLang="en-US" smtClean="0"/>
              <a:t>psychological preparedness, body…). The current</a:t>
            </a:r>
          </a:p>
          <a:p>
            <a:pPr eaLnBrk="1" hangingPunct="1">
              <a:buFont typeface="Wingdings 3" pitchFamily="18" charset="2"/>
              <a:buNone/>
            </a:pPr>
            <a:r>
              <a:rPr lang="en-US" altLang="en-US" smtClean="0"/>
              <a:t>sport maximum isn’t determined by what we’re</a:t>
            </a:r>
          </a:p>
          <a:p>
            <a:pPr eaLnBrk="1" hangingPunct="1">
              <a:buFont typeface="Wingdings 3" pitchFamily="18" charset="2"/>
              <a:buNone/>
            </a:pPr>
            <a:r>
              <a:rPr lang="en-US" altLang="en-US" smtClean="0"/>
              <a:t>superior in but the opposite – it’s determined by</a:t>
            </a:r>
          </a:p>
          <a:p>
            <a:pPr eaLnBrk="1" hangingPunct="1">
              <a:buFont typeface="Wingdings 3" pitchFamily="18" charset="2"/>
              <a:buNone/>
            </a:pPr>
            <a:r>
              <a:rPr lang="en-US" altLang="en-US" smtClean="0"/>
              <a:t>our weakest domain. </a:t>
            </a:r>
          </a:p>
          <a:p>
            <a:pPr algn="ctr" eaLnBrk="1" hangingPunct="1">
              <a:buFont typeface="Wingdings 3" pitchFamily="18" charset="2"/>
              <a:buNone/>
            </a:pPr>
            <a:endParaRPr lang="en-US" altLang="en-US" smtClean="0"/>
          </a:p>
        </p:txBody>
      </p:sp>
      <p:pic>
        <p:nvPicPr>
          <p:cNvPr id="35843"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Effect transition="in" filter="fade">
                                      <p:cBhvr>
                                        <p:cTn id="7" dur="500"/>
                                        <p:tgtEl>
                                          <p:spTgt spid="1024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2">
                                            <p:txEl>
                                              <p:pRg st="6" end="6"/>
                                            </p:txEl>
                                          </p:spTgt>
                                        </p:tgtEl>
                                        <p:attrNameLst>
                                          <p:attrName>style.visibility</p:attrName>
                                        </p:attrNameLst>
                                      </p:cBhvr>
                                      <p:to>
                                        <p:strVal val="visible"/>
                                      </p:to>
                                    </p:set>
                                    <p:animEffect transition="in" filter="fade">
                                      <p:cBhvr>
                                        <p:cTn id="32" dur="500"/>
                                        <p:tgtEl>
                                          <p:spTgt spid="1024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2">
                                            <p:txEl>
                                              <p:pRg st="7" end="7"/>
                                            </p:txEl>
                                          </p:spTgt>
                                        </p:tgtEl>
                                        <p:attrNameLst>
                                          <p:attrName>style.visibility</p:attrName>
                                        </p:attrNameLst>
                                      </p:cBhvr>
                                      <p:to>
                                        <p:strVal val="visible"/>
                                      </p:to>
                                    </p:set>
                                    <p:animEffect transition="in" filter="fade">
                                      <p:cBhvr>
                                        <p:cTn id="37" dur="500"/>
                                        <p:tgtEl>
                                          <p:spTgt spid="102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52400" y="76200"/>
            <a:ext cx="8648700" cy="6705600"/>
          </a:xfrm>
        </p:spPr>
        <p:txBody>
          <a:bodyPr/>
          <a:lstStyle/>
          <a:p>
            <a:pPr algn="ctr" eaLnBrk="1" hangingPunct="1">
              <a:buFont typeface="Wingdings 3" pitchFamily="18" charset="2"/>
              <a:buNone/>
            </a:pPr>
            <a:r>
              <a:rPr lang="en-US" altLang="en-US" smtClean="0"/>
              <a:t>The praxis notes the following:</a:t>
            </a:r>
          </a:p>
          <a:p>
            <a:pPr algn="ctr" eaLnBrk="1" hangingPunct="1">
              <a:buFont typeface="Wingdings 3" pitchFamily="18" charset="2"/>
              <a:buNone/>
            </a:pPr>
            <a:r>
              <a:rPr lang="en-US" altLang="en-US" smtClean="0"/>
              <a:t>-Inability to play during a game the way it was in the trainings. </a:t>
            </a:r>
          </a:p>
          <a:p>
            <a:pPr algn="ctr" eaLnBrk="1" hangingPunct="1">
              <a:buFont typeface="Wingdings 3" pitchFamily="18" charset="2"/>
              <a:buNone/>
            </a:pPr>
            <a:r>
              <a:rPr lang="en-US" altLang="en-US" smtClean="0"/>
              <a:t>-Non-constancy of the play, oscillations in play from game to game</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               CRITICAL MOMENTS</a:t>
            </a:r>
          </a:p>
          <a:p>
            <a:pPr eaLnBrk="1" hangingPunct="1">
              <a:buFont typeface="Wingdings 3" pitchFamily="18" charset="2"/>
              <a:buNone/>
            </a:pPr>
            <a:r>
              <a:rPr lang="en-US" altLang="en-US" smtClean="0"/>
              <a:t>                   1.Perfectionism </a:t>
            </a:r>
          </a:p>
          <a:p>
            <a:pPr eaLnBrk="1" hangingPunct="1">
              <a:buFont typeface="Wingdings 3" pitchFamily="18" charset="2"/>
              <a:buNone/>
            </a:pPr>
            <a:r>
              <a:rPr lang="en-US" altLang="en-US" smtClean="0"/>
              <a:t>                   2.Appearance of doubt</a:t>
            </a:r>
          </a:p>
          <a:p>
            <a:pPr eaLnBrk="1" hangingPunct="1">
              <a:buFont typeface="Wingdings 3" pitchFamily="18" charset="2"/>
              <a:buNone/>
            </a:pPr>
            <a:r>
              <a:rPr lang="en-US" altLang="en-US" smtClean="0"/>
              <a:t>                   3.Advent of emotions</a:t>
            </a:r>
          </a:p>
          <a:p>
            <a:pPr eaLnBrk="1" hangingPunct="1">
              <a:buFont typeface="Wingdings 3" pitchFamily="18" charset="2"/>
              <a:buNone/>
            </a:pPr>
            <a:r>
              <a:rPr lang="en-US" altLang="en-US" smtClean="0"/>
              <a:t>                   4.Decrease/increase of </a:t>
            </a:r>
          </a:p>
          <a:p>
            <a:pPr eaLnBrk="1" hangingPunct="1">
              <a:buFont typeface="Wingdings 3" pitchFamily="18" charset="2"/>
              <a:buNone/>
            </a:pPr>
            <a:r>
              <a:rPr lang="en-US" altLang="en-US" smtClean="0"/>
              <a:t>                      adrenalin and energy</a:t>
            </a:r>
          </a:p>
          <a:p>
            <a:pPr eaLnBrk="1" hangingPunct="1">
              <a:buFont typeface="Wingdings 3" pitchFamily="18" charset="2"/>
              <a:buNone/>
            </a:pPr>
            <a:r>
              <a:rPr lang="en-US" altLang="en-US" smtClean="0"/>
              <a:t>                   5.Overanalyzing </a:t>
            </a:r>
          </a:p>
          <a:p>
            <a:pPr eaLnBrk="1" hangingPunct="1">
              <a:buFont typeface="Wingdings 3" pitchFamily="18" charset="2"/>
              <a:buNone/>
            </a:pPr>
            <a:r>
              <a:rPr lang="en-US" altLang="en-US" smtClean="0"/>
              <a:t>                   6.Negative thoughts</a:t>
            </a:r>
          </a:p>
          <a:p>
            <a:pPr algn="ctr" eaLnBrk="1" hangingPunct="1">
              <a:buFont typeface="Wingdings 3" pitchFamily="18" charset="2"/>
              <a:buNone/>
            </a:pPr>
            <a:endParaRPr lang="en-US" altLang="en-US" smtClean="0"/>
          </a:p>
        </p:txBody>
      </p:sp>
      <p:pic>
        <p:nvPicPr>
          <p:cNvPr id="36867"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fade">
                                      <p:cBhvr>
                                        <p:cTn id="12" dur="500"/>
                                        <p:tgtEl>
                                          <p:spTgt spid="1024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2">
                                            <p:txEl>
                                              <p:pRg st="2" end="2"/>
                                            </p:txEl>
                                          </p:spTgt>
                                        </p:tgtEl>
                                        <p:attrNameLst>
                                          <p:attrName>style.visibility</p:attrName>
                                        </p:attrNameLst>
                                      </p:cBhvr>
                                      <p:to>
                                        <p:strVal val="visible"/>
                                      </p:to>
                                    </p:set>
                                    <p:animEffect transition="in" filter="fade">
                                      <p:cBhvr>
                                        <p:cTn id="17" dur="500"/>
                                        <p:tgtEl>
                                          <p:spTgt spid="1024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2">
                                            <p:txEl>
                                              <p:pRg st="6" end="6"/>
                                            </p:txEl>
                                          </p:spTgt>
                                        </p:tgtEl>
                                        <p:attrNameLst>
                                          <p:attrName>style.visibility</p:attrName>
                                        </p:attrNameLst>
                                      </p:cBhvr>
                                      <p:to>
                                        <p:strVal val="visible"/>
                                      </p:to>
                                    </p:set>
                                    <p:animEffect transition="in" filter="fade">
                                      <p:cBhvr>
                                        <p:cTn id="32" dur="500"/>
                                        <p:tgtEl>
                                          <p:spTgt spid="10242">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2">
                                            <p:txEl>
                                              <p:pRg st="7" end="7"/>
                                            </p:txEl>
                                          </p:spTgt>
                                        </p:tgtEl>
                                        <p:attrNameLst>
                                          <p:attrName>style.visibility</p:attrName>
                                        </p:attrNameLst>
                                      </p:cBhvr>
                                      <p:to>
                                        <p:strVal val="visible"/>
                                      </p:to>
                                    </p:set>
                                    <p:animEffect transition="in" filter="fade">
                                      <p:cBhvr>
                                        <p:cTn id="37" dur="500"/>
                                        <p:tgtEl>
                                          <p:spTgt spid="10242">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2">
                                            <p:txEl>
                                              <p:pRg st="8" end="8"/>
                                            </p:txEl>
                                          </p:spTgt>
                                        </p:tgtEl>
                                        <p:attrNameLst>
                                          <p:attrName>style.visibility</p:attrName>
                                        </p:attrNameLst>
                                      </p:cBhvr>
                                      <p:to>
                                        <p:strVal val="visible"/>
                                      </p:to>
                                    </p:set>
                                    <p:animEffect transition="in" filter="fade">
                                      <p:cBhvr>
                                        <p:cTn id="42" dur="500"/>
                                        <p:tgtEl>
                                          <p:spTgt spid="10242">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242">
                                            <p:txEl>
                                              <p:pRg st="9" end="9"/>
                                            </p:txEl>
                                          </p:spTgt>
                                        </p:tgtEl>
                                        <p:attrNameLst>
                                          <p:attrName>style.visibility</p:attrName>
                                        </p:attrNameLst>
                                      </p:cBhvr>
                                      <p:to>
                                        <p:strVal val="visible"/>
                                      </p:to>
                                    </p:set>
                                    <p:animEffect transition="in" filter="fade">
                                      <p:cBhvr>
                                        <p:cTn id="47" dur="500"/>
                                        <p:tgtEl>
                                          <p:spTgt spid="10242">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242">
                                            <p:txEl>
                                              <p:pRg st="10" end="10"/>
                                            </p:txEl>
                                          </p:spTgt>
                                        </p:tgtEl>
                                        <p:attrNameLst>
                                          <p:attrName>style.visibility</p:attrName>
                                        </p:attrNameLst>
                                      </p:cBhvr>
                                      <p:to>
                                        <p:strVal val="visible"/>
                                      </p:to>
                                    </p:set>
                                    <p:animEffect transition="in" filter="fade">
                                      <p:cBhvr>
                                        <p:cTn id="52" dur="500"/>
                                        <p:tgtEl>
                                          <p:spTgt spid="10242">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242">
                                            <p:txEl>
                                              <p:pRg st="11" end="11"/>
                                            </p:txEl>
                                          </p:spTgt>
                                        </p:tgtEl>
                                        <p:attrNameLst>
                                          <p:attrName>style.visibility</p:attrName>
                                        </p:attrNameLst>
                                      </p:cBhvr>
                                      <p:to>
                                        <p:strVal val="visible"/>
                                      </p:to>
                                    </p:set>
                                    <p:animEffect transition="in" filter="fade">
                                      <p:cBhvr>
                                        <p:cTn id="57" dur="500"/>
                                        <p:tgtEl>
                                          <p:spTgt spid="1024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52400" y="76200"/>
            <a:ext cx="8648700" cy="5410200"/>
          </a:xfrm>
        </p:spPr>
        <p:txBody>
          <a:bodyPr/>
          <a:lstStyle/>
          <a:p>
            <a:pPr algn="ctr" eaLnBrk="1" hangingPunct="1">
              <a:buFont typeface="Wingdings 3" pitchFamily="18" charset="2"/>
              <a:buNone/>
            </a:pPr>
            <a:r>
              <a:rPr lang="en-US" altLang="en-US" smtClean="0"/>
              <a:t>THE CONCEPT OF MENTAL TRAINING</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Mental training is the training focused on basic mental (psychological) skills aiming to improve sport performance.</a:t>
            </a:r>
          </a:p>
          <a:p>
            <a:pPr algn="ctr" eaLnBrk="1" hangingPunct="1">
              <a:buFont typeface="Wingdings 3" pitchFamily="18" charset="2"/>
              <a:buNone/>
            </a:pPr>
            <a:r>
              <a:rPr lang="en-US" altLang="en-US" smtClean="0"/>
              <a:t>Basic mental skills:</a:t>
            </a:r>
          </a:p>
          <a:p>
            <a:pPr algn="ctr" eaLnBrk="1" hangingPunct="1">
              <a:buFont typeface="Wingdings 3" pitchFamily="18" charset="2"/>
              <a:buNone/>
            </a:pPr>
            <a:r>
              <a:rPr lang="en-US" altLang="en-US" smtClean="0"/>
              <a:t>1.ACTIVATION – arousal, level...for example -  Wake up, are you present? </a:t>
            </a:r>
          </a:p>
          <a:p>
            <a:pPr algn="ctr" eaLnBrk="1" hangingPunct="1">
              <a:buFont typeface="Wingdings 3" pitchFamily="18" charset="2"/>
              <a:buNone/>
            </a:pPr>
            <a:r>
              <a:rPr lang="en-US" altLang="en-US" smtClean="0"/>
              <a:t>2.IMAGINATION – Engagement of all senses in creating an image of performance e.g. practicing the tactical plan without</a:t>
            </a:r>
          </a:p>
          <a:p>
            <a:pPr algn="ctr" eaLnBrk="1" hangingPunct="1">
              <a:buFont typeface="Wingdings 3" pitchFamily="18" charset="2"/>
              <a:buNone/>
            </a:pPr>
            <a:r>
              <a:rPr lang="en-US" altLang="en-US" smtClean="0"/>
              <a:t> physical activity</a:t>
            </a:r>
          </a:p>
          <a:p>
            <a:pPr algn="ctr" eaLnBrk="1" hangingPunct="1">
              <a:buFont typeface="Wingdings 3" pitchFamily="18" charset="2"/>
              <a:buNone/>
            </a:pPr>
            <a:endParaRPr lang="en-US" altLang="en-US" smtClean="0"/>
          </a:p>
        </p:txBody>
      </p:sp>
      <p:pic>
        <p:nvPicPr>
          <p:cNvPr id="37891"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242">
                                            <p:txEl>
                                              <p:pRg st="6" end="6"/>
                                            </p:txEl>
                                          </p:spTgt>
                                        </p:tgtEl>
                                        <p:attrNameLst>
                                          <p:attrName>style.visibility</p:attrName>
                                        </p:attrNameLst>
                                      </p:cBhvr>
                                      <p:to>
                                        <p:strVal val="visible"/>
                                      </p:to>
                                    </p:set>
                                    <p:animEffect transition="in" filter="fade">
                                      <p:cBhvr>
                                        <p:cTn id="30" dur="500"/>
                                        <p:tgtEl>
                                          <p:spTgt spid="102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152400"/>
            <a:ext cx="8229600" cy="5568950"/>
          </a:xfrm>
        </p:spPr>
        <p:txBody>
          <a:bodyPr/>
          <a:lstStyle/>
          <a:p>
            <a:pPr algn="ctr" eaLnBrk="1" hangingPunct="1">
              <a:buFont typeface="Wingdings 3" pitchFamily="18" charset="2"/>
              <a:buNone/>
            </a:pPr>
            <a:r>
              <a:rPr lang="en-US" altLang="en-US" smtClean="0"/>
              <a:t>Improving the team functioning – coaches like to name themselves the best psychologists. </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Dusan Ivkovic’s words for Euroleague website:</a:t>
            </a:r>
          </a:p>
          <a:p>
            <a:pPr algn="ctr" eaLnBrk="1" hangingPunct="1">
              <a:buFont typeface="Wingdings 3" pitchFamily="18" charset="2"/>
              <a:buNone/>
            </a:pPr>
            <a:r>
              <a:rPr lang="en-US" altLang="en-US" i="1" smtClean="0"/>
              <a:t>“A coach must be a psychologist. He must know soul of a player, to enter their heads and hearts and see what’s inside. He must talk to a player in private or in the locker room. I don’t like having a psychologist within the team since I find redundant to put the third person between a coach and a player.“</a:t>
            </a:r>
          </a:p>
        </p:txBody>
      </p:sp>
      <p:pic>
        <p:nvPicPr>
          <p:cNvPr id="11267"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fade">
                                      <p:cBhvr>
                                        <p:cTn id="7" dur="500"/>
                                        <p:tgtEl>
                                          <p:spTgt spid="112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6">
                                            <p:txEl>
                                              <p:pRg st="2" end="2"/>
                                            </p:txEl>
                                          </p:spTgt>
                                        </p:tgtEl>
                                        <p:attrNameLst>
                                          <p:attrName>style.visibility</p:attrName>
                                        </p:attrNameLst>
                                      </p:cBhvr>
                                      <p:to>
                                        <p:strVal val="visible"/>
                                      </p:to>
                                    </p:set>
                                    <p:animEffect transition="in" filter="fade">
                                      <p:cBhvr>
                                        <p:cTn id="12" dur="500"/>
                                        <p:tgtEl>
                                          <p:spTgt spid="1126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6">
                                            <p:txEl>
                                              <p:pRg st="3" end="3"/>
                                            </p:txEl>
                                          </p:spTgt>
                                        </p:tgtEl>
                                        <p:attrNameLst>
                                          <p:attrName>style.visibility</p:attrName>
                                        </p:attrNameLst>
                                      </p:cBhvr>
                                      <p:to>
                                        <p:strVal val="visible"/>
                                      </p:to>
                                    </p:set>
                                    <p:animEffect transition="in" filter="fade">
                                      <p:cBhvr>
                                        <p:cTn id="17" dur="500"/>
                                        <p:tgtEl>
                                          <p:spTgt spid="1126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52400" y="1524000"/>
            <a:ext cx="8648700" cy="3124200"/>
          </a:xfrm>
        </p:spPr>
        <p:txBody>
          <a:bodyPr/>
          <a:lstStyle/>
          <a:p>
            <a:pPr algn="ctr" eaLnBrk="1" hangingPunct="1">
              <a:buFont typeface="Wingdings 3" pitchFamily="18" charset="2"/>
              <a:buNone/>
            </a:pPr>
            <a:r>
              <a:rPr lang="en-US" altLang="en-US" smtClean="0"/>
              <a:t>3.SPEECH/CHEERING – Speech only, e.g.  </a:t>
            </a:r>
          </a:p>
          <a:p>
            <a:pPr algn="ctr" eaLnBrk="1" hangingPunct="1">
              <a:buFont typeface="Wingdings 3" pitchFamily="18" charset="2"/>
              <a:buNone/>
            </a:pPr>
            <a:r>
              <a:rPr lang="en-US" altLang="en-US" smtClean="0"/>
              <a:t>“Let’s go, that’s right…”</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4.GOAL SETTING – short term and long term e.g.  “I’ll score 8 free throws”. It raises self-confidence and it helps in</a:t>
            </a:r>
          </a:p>
          <a:p>
            <a:pPr algn="ctr" eaLnBrk="1" hangingPunct="1">
              <a:buFont typeface="Wingdings 3" pitchFamily="18" charset="2"/>
              <a:buNone/>
            </a:pPr>
            <a:r>
              <a:rPr lang="en-US" altLang="en-US" smtClean="0"/>
              <a:t>learning from mistakes. </a:t>
            </a:r>
          </a:p>
          <a:p>
            <a:pPr algn="ctr" eaLnBrk="1" hangingPunct="1">
              <a:buFont typeface="Wingdings 3" pitchFamily="18" charset="2"/>
              <a:buNone/>
            </a:pPr>
            <a:endParaRPr lang="en-US" altLang="en-US" smtClean="0"/>
          </a:p>
        </p:txBody>
      </p:sp>
      <p:pic>
        <p:nvPicPr>
          <p:cNvPr id="38915"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fade">
                                      <p:cBhvr>
                                        <p:cTn id="12" dur="500"/>
                                        <p:tgtEl>
                                          <p:spTgt spid="1024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52400" y="228600"/>
            <a:ext cx="8648700" cy="4584700"/>
          </a:xfrm>
        </p:spPr>
        <p:txBody>
          <a:bodyPr/>
          <a:lstStyle/>
          <a:p>
            <a:pPr algn="ctr" eaLnBrk="1" hangingPunct="1">
              <a:buFont typeface="Wingdings 3" pitchFamily="18" charset="2"/>
              <a:buNone/>
            </a:pPr>
            <a:r>
              <a:rPr lang="en-US" altLang="en-US" smtClean="0"/>
              <a:t>-Whom the mental training is intended for?</a:t>
            </a:r>
          </a:p>
          <a:p>
            <a:pPr algn="ctr" eaLnBrk="1" hangingPunct="1">
              <a:buFont typeface="Wingdings 3" pitchFamily="18" charset="2"/>
              <a:buNone/>
            </a:pPr>
            <a:r>
              <a:rPr lang="en-US" altLang="en-US" smtClean="0"/>
              <a:t>Anybody, regardless of the level </a:t>
            </a:r>
          </a:p>
          <a:p>
            <a:pPr algn="ctr" eaLnBrk="1" hangingPunct="1">
              <a:buFont typeface="Wingdings 3" pitchFamily="18" charset="2"/>
              <a:buNone/>
            </a:pPr>
            <a:r>
              <a:rPr lang="en-US" altLang="en-US" smtClean="0"/>
              <a:t>-Where does the mental training take place? </a:t>
            </a:r>
          </a:p>
          <a:p>
            <a:pPr algn="ctr" eaLnBrk="1" hangingPunct="1">
              <a:buFont typeface="Wingdings 3" pitchFamily="18" charset="2"/>
              <a:buNone/>
            </a:pPr>
            <a:r>
              <a:rPr lang="en-US" altLang="en-US" smtClean="0"/>
              <a:t>Anywhere – consulting room, gym, </a:t>
            </a:r>
          </a:p>
          <a:p>
            <a:pPr algn="ctr" eaLnBrk="1" hangingPunct="1">
              <a:buFont typeface="Wingdings 3" pitchFamily="18" charset="2"/>
              <a:buNone/>
            </a:pPr>
            <a:r>
              <a:rPr lang="en-US" altLang="en-US" smtClean="0"/>
              <a:t>dressing room…</a:t>
            </a:r>
          </a:p>
          <a:p>
            <a:pPr algn="ctr" eaLnBrk="1" hangingPunct="1">
              <a:buFont typeface="Wingdings 3" pitchFamily="18" charset="2"/>
              <a:buNone/>
            </a:pPr>
            <a:r>
              <a:rPr lang="en-US" altLang="en-US" smtClean="0"/>
              <a:t>-Is the mental training compulsory? </a:t>
            </a:r>
          </a:p>
          <a:p>
            <a:pPr algn="ctr" eaLnBrk="1" hangingPunct="1">
              <a:buFont typeface="Wingdings 3" pitchFamily="18" charset="2"/>
              <a:buNone/>
            </a:pPr>
            <a:r>
              <a:rPr lang="en-US" altLang="en-US" smtClean="0"/>
              <a:t>No, it’s voluntary. </a:t>
            </a:r>
          </a:p>
          <a:p>
            <a:pPr algn="ctr" eaLnBrk="1" hangingPunct="1">
              <a:buFont typeface="Wingdings 3" pitchFamily="18" charset="2"/>
              <a:buNone/>
            </a:pPr>
            <a:r>
              <a:rPr lang="en-US" altLang="en-US" smtClean="0"/>
              <a:t>-What form does the mental </a:t>
            </a:r>
          </a:p>
          <a:p>
            <a:pPr algn="ctr" eaLnBrk="1" hangingPunct="1">
              <a:buFont typeface="Wingdings 3" pitchFamily="18" charset="2"/>
              <a:buNone/>
            </a:pPr>
            <a:r>
              <a:rPr lang="en-US" altLang="en-US" smtClean="0"/>
              <a:t>training take place in? </a:t>
            </a:r>
          </a:p>
          <a:p>
            <a:pPr algn="ctr" eaLnBrk="1" hangingPunct="1">
              <a:buFont typeface="Wingdings 3" pitchFamily="18" charset="2"/>
              <a:buNone/>
            </a:pPr>
            <a:r>
              <a:rPr lang="en-US" altLang="en-US" smtClean="0"/>
              <a:t>Individual, with the team, with coaches</a:t>
            </a:r>
          </a:p>
          <a:p>
            <a:pPr algn="ctr" eaLnBrk="1" hangingPunct="1">
              <a:buFont typeface="Wingdings 3" pitchFamily="18" charset="2"/>
              <a:buNone/>
            </a:pPr>
            <a:endParaRPr lang="en-US" altLang="en-US" smtClean="0"/>
          </a:p>
        </p:txBody>
      </p:sp>
      <p:pic>
        <p:nvPicPr>
          <p:cNvPr id="39939"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fade">
                                      <p:cBhvr>
                                        <p:cTn id="12" dur="500"/>
                                        <p:tgtEl>
                                          <p:spTgt spid="1024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2">
                                            <p:txEl>
                                              <p:pRg st="2" end="2"/>
                                            </p:txEl>
                                          </p:spTgt>
                                        </p:tgtEl>
                                        <p:attrNameLst>
                                          <p:attrName>style.visibility</p:attrName>
                                        </p:attrNameLst>
                                      </p:cBhvr>
                                      <p:to>
                                        <p:strVal val="visible"/>
                                      </p:to>
                                    </p:set>
                                    <p:animEffect transition="in" filter="fade">
                                      <p:cBhvr>
                                        <p:cTn id="17" dur="500"/>
                                        <p:tgtEl>
                                          <p:spTgt spid="1024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2">
                                            <p:txEl>
                                              <p:pRg st="3" end="3"/>
                                            </p:txEl>
                                          </p:spTgt>
                                        </p:tgtEl>
                                        <p:attrNameLst>
                                          <p:attrName>style.visibility</p:attrName>
                                        </p:attrNameLst>
                                      </p:cBhvr>
                                      <p:to>
                                        <p:strVal val="visible"/>
                                      </p:to>
                                    </p:set>
                                    <p:animEffect transition="in" filter="fade">
                                      <p:cBhvr>
                                        <p:cTn id="22" dur="500"/>
                                        <p:tgtEl>
                                          <p:spTgt spid="1024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2">
                                            <p:txEl>
                                              <p:pRg st="4" end="4"/>
                                            </p:txEl>
                                          </p:spTgt>
                                        </p:tgtEl>
                                        <p:attrNameLst>
                                          <p:attrName>style.visibility</p:attrName>
                                        </p:attrNameLst>
                                      </p:cBhvr>
                                      <p:to>
                                        <p:strVal val="visible"/>
                                      </p:to>
                                    </p:set>
                                    <p:animEffect transition="in" filter="fade">
                                      <p:cBhvr>
                                        <p:cTn id="27" dur="500"/>
                                        <p:tgtEl>
                                          <p:spTgt spid="1024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2">
                                            <p:txEl>
                                              <p:pRg st="5" end="5"/>
                                            </p:txEl>
                                          </p:spTgt>
                                        </p:tgtEl>
                                        <p:attrNameLst>
                                          <p:attrName>style.visibility</p:attrName>
                                        </p:attrNameLst>
                                      </p:cBhvr>
                                      <p:to>
                                        <p:strVal val="visible"/>
                                      </p:to>
                                    </p:set>
                                    <p:animEffect transition="in" filter="fade">
                                      <p:cBhvr>
                                        <p:cTn id="32" dur="500"/>
                                        <p:tgtEl>
                                          <p:spTgt spid="1024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2">
                                            <p:txEl>
                                              <p:pRg st="6" end="6"/>
                                            </p:txEl>
                                          </p:spTgt>
                                        </p:tgtEl>
                                        <p:attrNameLst>
                                          <p:attrName>style.visibility</p:attrName>
                                        </p:attrNameLst>
                                      </p:cBhvr>
                                      <p:to>
                                        <p:strVal val="visible"/>
                                      </p:to>
                                    </p:set>
                                    <p:animEffect transition="in" filter="fade">
                                      <p:cBhvr>
                                        <p:cTn id="37" dur="500"/>
                                        <p:tgtEl>
                                          <p:spTgt spid="10242">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2">
                                            <p:txEl>
                                              <p:pRg st="7" end="7"/>
                                            </p:txEl>
                                          </p:spTgt>
                                        </p:tgtEl>
                                        <p:attrNameLst>
                                          <p:attrName>style.visibility</p:attrName>
                                        </p:attrNameLst>
                                      </p:cBhvr>
                                      <p:to>
                                        <p:strVal val="visible"/>
                                      </p:to>
                                    </p:set>
                                    <p:animEffect transition="in" filter="fade">
                                      <p:cBhvr>
                                        <p:cTn id="42" dur="500"/>
                                        <p:tgtEl>
                                          <p:spTgt spid="10242">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242">
                                            <p:txEl>
                                              <p:pRg st="8" end="8"/>
                                            </p:txEl>
                                          </p:spTgt>
                                        </p:tgtEl>
                                        <p:attrNameLst>
                                          <p:attrName>style.visibility</p:attrName>
                                        </p:attrNameLst>
                                      </p:cBhvr>
                                      <p:to>
                                        <p:strVal val="visible"/>
                                      </p:to>
                                    </p:set>
                                    <p:animEffect transition="in" filter="fade">
                                      <p:cBhvr>
                                        <p:cTn id="47" dur="500"/>
                                        <p:tgtEl>
                                          <p:spTgt spid="10242">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242">
                                            <p:txEl>
                                              <p:pRg st="9" end="9"/>
                                            </p:txEl>
                                          </p:spTgt>
                                        </p:tgtEl>
                                        <p:attrNameLst>
                                          <p:attrName>style.visibility</p:attrName>
                                        </p:attrNameLst>
                                      </p:cBhvr>
                                      <p:to>
                                        <p:strVal val="visible"/>
                                      </p:to>
                                    </p:set>
                                    <p:animEffect transition="in" filter="fade">
                                      <p:cBhvr>
                                        <p:cTn id="52" dur="500"/>
                                        <p:tgtEl>
                                          <p:spTgt spid="1024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rcRect/>
          <a:stretch>
            <a:fillRect/>
          </a:stretch>
        </p:blipFill>
        <p:spPr bwMode="auto">
          <a:xfrm>
            <a:off x="1905000" y="1295400"/>
            <a:ext cx="4953000" cy="4949825"/>
          </a:xfrm>
          <a:prstGeom prst="rect">
            <a:avLst/>
          </a:prstGeom>
          <a:noFill/>
          <a:ln w="9525">
            <a:noFill/>
            <a:miter lim="800000"/>
            <a:headEnd/>
            <a:tailEnd/>
          </a:ln>
        </p:spPr>
      </p:pic>
      <p:sp>
        <p:nvSpPr>
          <p:cNvPr id="10242" name="Content Placeholder 2"/>
          <p:cNvSpPr>
            <a:spLocks noGrp="1"/>
          </p:cNvSpPr>
          <p:nvPr>
            <p:ph idx="1"/>
          </p:nvPr>
        </p:nvSpPr>
        <p:spPr>
          <a:xfrm>
            <a:off x="152400" y="228600"/>
            <a:ext cx="8648700" cy="1066800"/>
          </a:xfrm>
        </p:spPr>
        <p:txBody>
          <a:bodyPr/>
          <a:lstStyle/>
          <a:p>
            <a:pPr algn="ctr" eaLnBrk="1" hangingPunct="1">
              <a:buFont typeface="Wingdings 3" pitchFamily="18" charset="2"/>
              <a:buNone/>
            </a:pPr>
            <a:r>
              <a:rPr lang="en-US" altLang="en-US" smtClean="0"/>
              <a:t>4 TYPES OF PERSONALITY</a:t>
            </a:r>
          </a:p>
          <a:p>
            <a:pPr algn="ctr" eaLnBrk="1" hangingPunct="1">
              <a:buFont typeface="Wingdings 3" pitchFamily="18" charset="2"/>
              <a:buNone/>
            </a:pPr>
            <a:r>
              <a:rPr lang="en-US" altLang="en-US" smtClean="0"/>
              <a:t>ACCORDING TO HIPPOCRATES</a:t>
            </a:r>
          </a:p>
          <a:p>
            <a:pPr algn="ctr" eaLnBrk="1" hangingPunct="1">
              <a:buFont typeface="Wingdings 3" pitchFamily="18" charset="2"/>
              <a:buNone/>
            </a:pPr>
            <a:endParaRPr lang="en-US" altLang="en-US" smtClean="0"/>
          </a:p>
        </p:txBody>
      </p:sp>
      <p:pic>
        <p:nvPicPr>
          <p:cNvPr id="40964" name="Content Placeholder 3" descr="20x30cm-page-001.jpg"/>
          <p:cNvPicPr>
            <a:picLocks noChangeAspect="1"/>
          </p:cNvPicPr>
          <p:nvPr/>
        </p:nvPicPr>
        <p:blipFill>
          <a:blip r:embed="rId3"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2">
                                            <p:txEl>
                                              <p:pRg st="1" end="1"/>
                                            </p:txEl>
                                          </p:spTgt>
                                        </p:tgtEl>
                                        <p:attrNameLst>
                                          <p:attrName>style.visibility</p:attrName>
                                        </p:attrNameLst>
                                      </p:cBhvr>
                                      <p:to>
                                        <p:strVal val="visible"/>
                                      </p:to>
                                    </p:set>
                                    <p:animEffect transition="in" filter="fade">
                                      <p:cBhvr>
                                        <p:cTn id="10" dur="500"/>
                                        <p:tgtEl>
                                          <p:spTgt spid="1024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52400" y="1752600"/>
            <a:ext cx="8648700" cy="2743200"/>
          </a:xfrm>
        </p:spPr>
        <p:txBody>
          <a:bodyPr/>
          <a:lstStyle/>
          <a:p>
            <a:pPr eaLnBrk="1" hangingPunct="1">
              <a:buFont typeface="Wingdings 3" pitchFamily="18" charset="2"/>
              <a:buNone/>
            </a:pPr>
            <a:r>
              <a:rPr lang="en-US" altLang="en-US" smtClean="0"/>
              <a:t>1.CHOLERIC – aggressive, impulsive, pesimistic</a:t>
            </a:r>
          </a:p>
          <a:p>
            <a:pPr eaLnBrk="1" hangingPunct="1">
              <a:buFont typeface="Wingdings 3" pitchFamily="18" charset="2"/>
              <a:buNone/>
            </a:pPr>
            <a:r>
              <a:rPr lang="en-US" altLang="en-US" smtClean="0"/>
              <a:t>2.SANGUINE – bright, cheerful, optimistic</a:t>
            </a:r>
          </a:p>
          <a:p>
            <a:pPr eaLnBrk="1" hangingPunct="1">
              <a:buFont typeface="Wingdings 3" pitchFamily="18" charset="2"/>
              <a:buNone/>
            </a:pPr>
            <a:r>
              <a:rPr lang="en-US" altLang="en-US" smtClean="0"/>
              <a:t>3.PHLEGMATIC – calm, moral, optimistic</a:t>
            </a:r>
          </a:p>
          <a:p>
            <a:pPr eaLnBrk="1" hangingPunct="1">
              <a:buFont typeface="Wingdings 3" pitchFamily="18" charset="2"/>
              <a:buNone/>
            </a:pPr>
            <a:r>
              <a:rPr lang="en-US" altLang="en-US" smtClean="0"/>
              <a:t>4.MELANCHOLIC - non-sociable, rigid, pesimistic</a:t>
            </a:r>
          </a:p>
          <a:p>
            <a:pPr algn="ctr" eaLnBrk="1" hangingPunct="1">
              <a:buFont typeface="Wingdings 3" pitchFamily="18" charset="2"/>
              <a:buNone/>
            </a:pPr>
            <a:endParaRPr lang="en-US" altLang="en-US" smtClean="0"/>
          </a:p>
        </p:txBody>
      </p:sp>
      <p:pic>
        <p:nvPicPr>
          <p:cNvPr id="41987"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fade">
                                      <p:cBhvr>
                                        <p:cTn id="12" dur="500"/>
                                        <p:tgtEl>
                                          <p:spTgt spid="1024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2">
                                            <p:txEl>
                                              <p:pRg st="2" end="2"/>
                                            </p:txEl>
                                          </p:spTgt>
                                        </p:tgtEl>
                                        <p:attrNameLst>
                                          <p:attrName>style.visibility</p:attrName>
                                        </p:attrNameLst>
                                      </p:cBhvr>
                                      <p:to>
                                        <p:strVal val="visible"/>
                                      </p:to>
                                    </p:set>
                                    <p:animEffect transition="in" filter="fade">
                                      <p:cBhvr>
                                        <p:cTn id="17" dur="500"/>
                                        <p:tgtEl>
                                          <p:spTgt spid="1024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2">
                                            <p:txEl>
                                              <p:pRg st="3" end="3"/>
                                            </p:txEl>
                                          </p:spTgt>
                                        </p:tgtEl>
                                        <p:attrNameLst>
                                          <p:attrName>style.visibility</p:attrName>
                                        </p:attrNameLst>
                                      </p:cBhvr>
                                      <p:to>
                                        <p:strVal val="visible"/>
                                      </p:to>
                                    </p:set>
                                    <p:animEffect transition="in" filter="fade">
                                      <p:cBhvr>
                                        <p:cTn id="22" dur="500"/>
                                        <p:tgtEl>
                                          <p:spTgt spid="102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419100" y="1295400"/>
            <a:ext cx="8648700" cy="3517900"/>
          </a:xfrm>
        </p:spPr>
        <p:txBody>
          <a:bodyPr/>
          <a:lstStyle/>
          <a:p>
            <a:pPr eaLnBrk="1" hangingPunct="1">
              <a:buFont typeface="Wingdings 3" pitchFamily="18" charset="2"/>
              <a:buNone/>
            </a:pPr>
            <a:r>
              <a:rPr lang="en-US" altLang="en-US" smtClean="0"/>
              <a:t>An introvert person hardly establishes social relations. These people turn themselves inward, they’re self-sufficient. </a:t>
            </a:r>
          </a:p>
          <a:p>
            <a:pPr eaLnBrk="1" hangingPunct="1">
              <a:buFont typeface="Wingdings 3" pitchFamily="18" charset="2"/>
              <a:buNone/>
            </a:pPr>
            <a:endParaRPr lang="en-US" altLang="en-US" smtClean="0"/>
          </a:p>
          <a:p>
            <a:pPr eaLnBrk="1" hangingPunct="1">
              <a:buFont typeface="Wingdings 3" pitchFamily="18" charset="2"/>
              <a:buNone/>
            </a:pPr>
            <a:r>
              <a:rPr lang="en-US" altLang="en-US" smtClean="0"/>
              <a:t>An extrovert person is an open-faced one, they keep on struggling for being in centre of interest and are open to the world</a:t>
            </a:r>
          </a:p>
          <a:p>
            <a:pPr algn="ctr" eaLnBrk="1" hangingPunct="1">
              <a:buFont typeface="Wingdings 3" pitchFamily="18" charset="2"/>
              <a:buNone/>
            </a:pPr>
            <a:endParaRPr lang="en-US" altLang="en-US" smtClean="0"/>
          </a:p>
        </p:txBody>
      </p:sp>
      <p:pic>
        <p:nvPicPr>
          <p:cNvPr id="43011"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04800" y="609600"/>
            <a:ext cx="8648700" cy="4267200"/>
          </a:xfrm>
        </p:spPr>
        <p:txBody>
          <a:bodyPr/>
          <a:lstStyle/>
          <a:p>
            <a:pPr algn="ctr" eaLnBrk="1" hangingPunct="1">
              <a:buFont typeface="Wingdings 3" pitchFamily="18" charset="2"/>
              <a:buNone/>
            </a:pPr>
            <a:r>
              <a:rPr lang="en-US" altLang="en-US" smtClean="0"/>
              <a:t>ALEXANDER GOMELSKI  - “GAME MANAGEMENT”</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         -Game preparation</a:t>
            </a:r>
          </a:p>
          <a:p>
            <a:pPr eaLnBrk="1" hangingPunct="1">
              <a:buFont typeface="Wingdings 3" pitchFamily="18" charset="2"/>
              <a:buNone/>
            </a:pPr>
            <a:r>
              <a:rPr lang="en-US" altLang="en-US" smtClean="0"/>
              <a:t>         -A meeting before the game</a:t>
            </a:r>
          </a:p>
          <a:p>
            <a:pPr eaLnBrk="1" hangingPunct="1">
              <a:buFont typeface="Wingdings 3" pitchFamily="18" charset="2"/>
              <a:buNone/>
            </a:pPr>
            <a:r>
              <a:rPr lang="en-US" altLang="en-US" smtClean="0"/>
              <a:t>         -Timeout</a:t>
            </a:r>
          </a:p>
          <a:p>
            <a:pPr eaLnBrk="1" hangingPunct="1">
              <a:buFont typeface="Wingdings 3" pitchFamily="18" charset="2"/>
              <a:buNone/>
            </a:pPr>
            <a:r>
              <a:rPr lang="en-US" altLang="en-US" smtClean="0"/>
              <a:t>         -Quarters</a:t>
            </a:r>
          </a:p>
          <a:p>
            <a:pPr eaLnBrk="1" hangingPunct="1">
              <a:buFont typeface="Wingdings 3" pitchFamily="18" charset="2"/>
              <a:buNone/>
            </a:pPr>
            <a:r>
              <a:rPr lang="en-US" altLang="en-US" smtClean="0"/>
              <a:t>         -Half-time</a:t>
            </a:r>
          </a:p>
          <a:p>
            <a:pPr eaLnBrk="1" hangingPunct="1">
              <a:buFont typeface="Wingdings 3" pitchFamily="18" charset="2"/>
              <a:buNone/>
            </a:pPr>
            <a:r>
              <a:rPr lang="en-US" altLang="en-US" smtClean="0"/>
              <a:t>         -The end of the game</a:t>
            </a:r>
          </a:p>
          <a:p>
            <a:pPr algn="ctr" eaLnBrk="1" hangingPunct="1">
              <a:buFont typeface="Wingdings 3" pitchFamily="18" charset="2"/>
              <a:buNone/>
            </a:pPr>
            <a:endParaRPr lang="en-US" altLang="en-US" smtClean="0"/>
          </a:p>
        </p:txBody>
      </p:sp>
      <p:pic>
        <p:nvPicPr>
          <p:cNvPr id="44035"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2">
                                            <p:txEl>
                                              <p:pRg st="4" end="4"/>
                                            </p:txEl>
                                          </p:spTgt>
                                        </p:tgtEl>
                                        <p:attrNameLst>
                                          <p:attrName>style.visibility</p:attrName>
                                        </p:attrNameLst>
                                      </p:cBhvr>
                                      <p:to>
                                        <p:strVal val="visible"/>
                                      </p:to>
                                    </p:set>
                                    <p:animEffect transition="in" filter="fade">
                                      <p:cBhvr>
                                        <p:cTn id="22" dur="500"/>
                                        <p:tgtEl>
                                          <p:spTgt spid="1024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500"/>
                                        <p:tgtEl>
                                          <p:spTgt spid="10242">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2">
                                            <p:txEl>
                                              <p:pRg st="6" end="6"/>
                                            </p:txEl>
                                          </p:spTgt>
                                        </p:tgtEl>
                                        <p:attrNameLst>
                                          <p:attrName>style.visibility</p:attrName>
                                        </p:attrNameLst>
                                      </p:cBhvr>
                                      <p:to>
                                        <p:strVal val="visible"/>
                                      </p:to>
                                    </p:set>
                                    <p:animEffect transition="in" filter="fade">
                                      <p:cBhvr>
                                        <p:cTn id="32" dur="500"/>
                                        <p:tgtEl>
                                          <p:spTgt spid="10242">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2">
                                            <p:txEl>
                                              <p:pRg st="7" end="7"/>
                                            </p:txEl>
                                          </p:spTgt>
                                        </p:tgtEl>
                                        <p:attrNameLst>
                                          <p:attrName>style.visibility</p:attrName>
                                        </p:attrNameLst>
                                      </p:cBhvr>
                                      <p:to>
                                        <p:strVal val="visible"/>
                                      </p:to>
                                    </p:set>
                                    <p:animEffect transition="in" filter="fade">
                                      <p:cBhvr>
                                        <p:cTn id="37" dur="500"/>
                                        <p:tgtEl>
                                          <p:spTgt spid="102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42900" y="1828800"/>
            <a:ext cx="8648700" cy="2667000"/>
          </a:xfrm>
        </p:spPr>
        <p:txBody>
          <a:bodyPr/>
          <a:lstStyle/>
          <a:p>
            <a:pPr eaLnBrk="1" hangingPunct="1">
              <a:buFont typeface="Wingdings 3" pitchFamily="18" charset="2"/>
              <a:buNone/>
            </a:pPr>
            <a:r>
              <a:rPr lang="en-US" altLang="en-US" smtClean="0"/>
              <a:t>Vlada Djurovic won the Championship of Yugoslavia with “small” teams, Sibenka BC and Zadar BC, despite Red Star BC, Cibona BC and Partizan BC and all the people agreed that psychological preparation of players had brought the victory.</a:t>
            </a:r>
          </a:p>
          <a:p>
            <a:pPr algn="ctr" eaLnBrk="1" hangingPunct="1">
              <a:buFont typeface="Wingdings 3" pitchFamily="18" charset="2"/>
              <a:buNone/>
            </a:pPr>
            <a:endParaRPr lang="en-US" altLang="en-US" smtClean="0"/>
          </a:p>
        </p:txBody>
      </p:sp>
      <p:pic>
        <p:nvPicPr>
          <p:cNvPr id="45059"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42900" y="2286000"/>
            <a:ext cx="8648700" cy="2667000"/>
          </a:xfrm>
        </p:spPr>
        <p:txBody>
          <a:bodyPr/>
          <a:lstStyle/>
          <a:p>
            <a:pPr eaLnBrk="1" hangingPunct="1">
              <a:buFont typeface="Wingdings 3" pitchFamily="18" charset="2"/>
              <a:buNone/>
            </a:pPr>
            <a:r>
              <a:rPr lang="en-US" altLang="en-US" smtClean="0"/>
              <a:t>A million talents failed because of psychology. </a:t>
            </a:r>
          </a:p>
          <a:p>
            <a:pPr eaLnBrk="1" hangingPunct="1">
              <a:buFont typeface="Wingdings 3" pitchFamily="18" charset="2"/>
              <a:buNone/>
            </a:pPr>
            <a:endParaRPr lang="en-US" altLang="en-US" smtClean="0"/>
          </a:p>
          <a:p>
            <a:pPr eaLnBrk="1" hangingPunct="1">
              <a:buFont typeface="Wingdings 3" pitchFamily="18" charset="2"/>
              <a:buNone/>
            </a:pPr>
            <a:r>
              <a:rPr lang="en-US" altLang="en-US" smtClean="0"/>
              <a:t>Do not allow the psychological factors to get in</a:t>
            </a:r>
          </a:p>
          <a:p>
            <a:pPr eaLnBrk="1" hangingPunct="1">
              <a:buFont typeface="Wingdings 3" pitchFamily="18" charset="2"/>
              <a:buNone/>
            </a:pPr>
            <a:r>
              <a:rPr lang="en-US" altLang="en-US" smtClean="0"/>
              <a:t>your way to top-level results. </a:t>
            </a:r>
          </a:p>
          <a:p>
            <a:pPr algn="ctr" eaLnBrk="1" hangingPunct="1">
              <a:buFont typeface="Wingdings 3" pitchFamily="18" charset="2"/>
              <a:buNone/>
            </a:pPr>
            <a:endParaRPr lang="en-US" altLang="en-US" smtClean="0"/>
          </a:p>
        </p:txBody>
      </p:sp>
      <p:pic>
        <p:nvPicPr>
          <p:cNvPr id="46083"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500"/>
                                        <p:tgtEl>
                                          <p:spTgt spid="102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p:txBody>
          <a:bodyPr/>
          <a:lstStyle/>
          <a:p>
            <a:pPr algn="ctr" eaLnBrk="1" hangingPunct="1">
              <a:buFont typeface="Wingdings 3" pitchFamily="18" charset="2"/>
              <a:buNone/>
            </a:pPr>
            <a:endParaRPr lang="en-US" altLang="en-US" smtClean="0"/>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z="8000" smtClean="0"/>
              <a:t>Q&amp;A</a:t>
            </a:r>
          </a:p>
        </p:txBody>
      </p:sp>
      <p:sp>
        <p:nvSpPr>
          <p:cNvPr id="2" name="Title 1"/>
          <p:cNvSpPr>
            <a:spLocks noGrp="1"/>
          </p:cNvSpPr>
          <p:nvPr>
            <p:ph type="title"/>
          </p:nvPr>
        </p:nvSpPr>
        <p:spPr/>
        <p:txBody>
          <a:bodyPr/>
          <a:lstStyle/>
          <a:p>
            <a:pPr eaLnBrk="1" fontAlgn="auto" hangingPunct="1">
              <a:spcAft>
                <a:spcPts val="0"/>
              </a:spcAft>
              <a:defRPr/>
            </a:pPr>
            <a:endParaRPr lang="en-US" dirty="0"/>
          </a:p>
        </p:txBody>
      </p:sp>
      <p:pic>
        <p:nvPicPr>
          <p:cNvPr id="47108"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1481138"/>
            <a:ext cx="8229600" cy="2481262"/>
          </a:xfrm>
        </p:spPr>
        <p:txBody>
          <a:bodyPr/>
          <a:lstStyle/>
          <a:p>
            <a:pPr algn="ctr" eaLnBrk="1" hangingPunct="1">
              <a:buFont typeface="Wingdings 3" pitchFamily="18" charset="2"/>
              <a:buNone/>
            </a:pPr>
            <a:endParaRPr lang="en-US" altLang="en-US" smtClean="0"/>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z="4400" smtClean="0"/>
              <a:t>Thank You for </a:t>
            </a:r>
          </a:p>
          <a:p>
            <a:pPr algn="ctr" eaLnBrk="1" hangingPunct="1">
              <a:buFont typeface="Wingdings 3" pitchFamily="18" charset="2"/>
              <a:buNone/>
            </a:pPr>
            <a:r>
              <a:rPr lang="en-US" altLang="en-US" sz="4400" smtClean="0"/>
              <a:t>your attention!</a:t>
            </a:r>
          </a:p>
        </p:txBody>
      </p:sp>
      <p:pic>
        <p:nvPicPr>
          <p:cNvPr id="48131"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
        <p:nvSpPr>
          <p:cNvPr id="6" name="Content Placeholder 2"/>
          <p:cNvSpPr txBox="1">
            <a:spLocks/>
          </p:cNvSpPr>
          <p:nvPr/>
        </p:nvSpPr>
        <p:spPr bwMode="auto">
          <a:xfrm>
            <a:off x="1752600" y="6235700"/>
            <a:ext cx="5791200" cy="622300"/>
          </a:xfrm>
          <a:prstGeom prst="rect">
            <a:avLst/>
          </a:prstGeom>
          <a:noFill/>
          <a:ln w="9525">
            <a:noFill/>
            <a:miter lim="800000"/>
            <a:headEnd/>
            <a:tailEnd/>
          </a:ln>
        </p:spPr>
        <p:txBody>
          <a:bodyPr/>
          <a:lstStyle/>
          <a:p>
            <a:pPr marL="365125" indent="-255588" algn="ctr">
              <a:spcBef>
                <a:spcPts val="400"/>
              </a:spcBef>
              <a:buClr>
                <a:schemeClr val="accent1"/>
              </a:buClr>
              <a:buSzPct val="68000"/>
              <a:buFont typeface="Wingdings 3" pitchFamily="18" charset="2"/>
              <a:buNone/>
            </a:pPr>
            <a:r>
              <a:rPr lang="en-US" altLang="en-US" sz="2400">
                <a:latin typeface="Lucida Sans Unicode" pitchFamily="34" charset="0"/>
              </a:rPr>
              <a:t>Milan Opacic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3554">
                                            <p:txEl>
                                              <p:pRg st="2" end="2"/>
                                            </p:txEl>
                                          </p:spTgt>
                                        </p:tgtEl>
                                        <p:attrNameLst>
                                          <p:attrName>style.visibility</p:attrName>
                                        </p:attrNameLst>
                                      </p:cBhvr>
                                      <p:to>
                                        <p:strVal val="visible"/>
                                      </p:to>
                                    </p:set>
                                    <p:animEffect transition="in" filter="fade">
                                      <p:cBhvr>
                                        <p:cTn id="7" dur="500"/>
                                        <p:tgtEl>
                                          <p:spTgt spid="2355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554">
                                            <p:txEl>
                                              <p:pRg st="3" end="3"/>
                                            </p:txEl>
                                          </p:spTgt>
                                        </p:tgtEl>
                                        <p:attrNameLst>
                                          <p:attrName>style.visibility</p:attrName>
                                        </p:attrNameLst>
                                      </p:cBhvr>
                                      <p:to>
                                        <p:strVal val="visible"/>
                                      </p:to>
                                    </p:set>
                                    <p:animEffect transition="in" filter="fade">
                                      <p:cBhvr>
                                        <p:cTn id="10" dur="500"/>
                                        <p:tgtEl>
                                          <p:spTgt spid="23554">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533400"/>
            <a:ext cx="8229600" cy="3962400"/>
          </a:xfrm>
        </p:spPr>
        <p:txBody>
          <a:bodyPr/>
          <a:lstStyle/>
          <a:p>
            <a:pPr algn="ctr" eaLnBrk="1" hangingPunct="1">
              <a:buFont typeface="Wingdings 3" pitchFamily="18" charset="2"/>
              <a:buNone/>
            </a:pPr>
            <a:r>
              <a:rPr lang="en-US" altLang="en-US" smtClean="0"/>
              <a:t>The momentary sport achievement is 80% -95% determined by psychological status</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-The Australian swimming team has 6 psychologists. </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-In Germany, it’s by the law that every football team has a sport psychologist. </a:t>
            </a:r>
          </a:p>
        </p:txBody>
      </p:sp>
      <p:pic>
        <p:nvPicPr>
          <p:cNvPr id="12291"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500"/>
                                        <p:tgtEl>
                                          <p:spTgt spid="1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0">
                                            <p:txEl>
                                              <p:pRg st="2" end="2"/>
                                            </p:txEl>
                                          </p:spTgt>
                                        </p:tgtEl>
                                        <p:attrNameLst>
                                          <p:attrName>style.visibility</p:attrName>
                                        </p:attrNameLst>
                                      </p:cBhvr>
                                      <p:to>
                                        <p:strVal val="visible"/>
                                      </p:to>
                                    </p:set>
                                    <p:animEffect transition="in" filter="fade">
                                      <p:cBhvr>
                                        <p:cTn id="12" dur="500"/>
                                        <p:tgtEl>
                                          <p:spTgt spid="1229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0">
                                            <p:txEl>
                                              <p:pRg st="4" end="4"/>
                                            </p:txEl>
                                          </p:spTgt>
                                        </p:tgtEl>
                                        <p:attrNameLst>
                                          <p:attrName>style.visibility</p:attrName>
                                        </p:attrNameLst>
                                      </p:cBhvr>
                                      <p:to>
                                        <p:strVal val="visible"/>
                                      </p:to>
                                    </p:set>
                                    <p:animEffect transition="in" filter="fade">
                                      <p:cBhvr>
                                        <p:cTn id="17" dur="500"/>
                                        <p:tgtEl>
                                          <p:spTgt spid="122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2362200"/>
            <a:ext cx="8229600" cy="1524000"/>
          </a:xfrm>
        </p:spPr>
        <p:txBody>
          <a:bodyPr/>
          <a:lstStyle/>
          <a:p>
            <a:pPr algn="ctr" eaLnBrk="1" hangingPunct="1">
              <a:buFont typeface="Wingdings 3" pitchFamily="18" charset="2"/>
              <a:buNone/>
            </a:pPr>
            <a:r>
              <a:rPr lang="en-US" altLang="en-US" smtClean="0"/>
              <a:t>-Carlo Ancelotti, on his transfer to Chelsea FC, takes Bruno Demichelis – the sport psychologist  - with him</a:t>
            </a:r>
          </a:p>
        </p:txBody>
      </p:sp>
      <p:pic>
        <p:nvPicPr>
          <p:cNvPr id="13315"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500"/>
                                        <p:tgtEl>
                                          <p:spTgt spid="133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228600"/>
            <a:ext cx="8229600" cy="5257800"/>
          </a:xfrm>
        </p:spPr>
        <p:txBody>
          <a:bodyPr/>
          <a:lstStyle/>
          <a:p>
            <a:pPr algn="ctr" eaLnBrk="1" hangingPunct="1">
              <a:buFont typeface="Wingdings 3" pitchFamily="18" charset="2"/>
              <a:buNone/>
            </a:pPr>
            <a:r>
              <a:rPr lang="en-US" altLang="en-US" smtClean="0"/>
              <a:t>Sport psychologists do not work with everybody but only wth the privileged,  and physically strongest people.</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The “one man knows everything” principle is wrong. Pay attention to the Novak Djokovic’s team. The greatest misapprehension is to consider a person doing mental training an eccentric one. </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          Federer used to be extremely </a:t>
            </a:r>
          </a:p>
          <a:p>
            <a:pPr eaLnBrk="1" hangingPunct="1">
              <a:buFont typeface="Wingdings 3" pitchFamily="18" charset="2"/>
              <a:buNone/>
            </a:pPr>
            <a:r>
              <a:rPr lang="en-US" altLang="en-US" smtClean="0"/>
              <a:t>           impulsive in junior category. </a:t>
            </a:r>
          </a:p>
        </p:txBody>
      </p:sp>
      <p:pic>
        <p:nvPicPr>
          <p:cNvPr id="14339"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8">
                                            <p:txEl>
                                              <p:pRg st="2" end="2"/>
                                            </p:txEl>
                                          </p:spTgt>
                                        </p:tgtEl>
                                        <p:attrNameLst>
                                          <p:attrName>style.visibility</p:attrName>
                                        </p:attrNameLst>
                                      </p:cBhvr>
                                      <p:to>
                                        <p:strVal val="visible"/>
                                      </p:to>
                                    </p:set>
                                    <p:animEffect transition="in" filter="fade">
                                      <p:cBhvr>
                                        <p:cTn id="12" dur="500"/>
                                        <p:tgtEl>
                                          <p:spTgt spid="1433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338">
                                            <p:txEl>
                                              <p:pRg st="4" end="4"/>
                                            </p:txEl>
                                          </p:spTgt>
                                        </p:tgtEl>
                                        <p:attrNameLst>
                                          <p:attrName>style.visibility</p:attrName>
                                        </p:attrNameLst>
                                      </p:cBhvr>
                                      <p:to>
                                        <p:strVal val="visible"/>
                                      </p:to>
                                    </p:set>
                                    <p:animEffect transition="in" filter="fade">
                                      <p:cBhvr>
                                        <p:cTn id="17" dur="500"/>
                                        <p:tgtEl>
                                          <p:spTgt spid="14338">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4338">
                                            <p:txEl>
                                              <p:pRg st="5" end="5"/>
                                            </p:txEl>
                                          </p:spTgt>
                                        </p:tgtEl>
                                        <p:attrNameLst>
                                          <p:attrName>style.visibility</p:attrName>
                                        </p:attrNameLst>
                                      </p:cBhvr>
                                      <p:to>
                                        <p:strVal val="visible"/>
                                      </p:to>
                                    </p:set>
                                    <p:animEffect transition="in" filter="fade">
                                      <p:cBhvr>
                                        <p:cTn id="20" dur="500"/>
                                        <p:tgtEl>
                                          <p:spTgt spid="143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533400"/>
            <a:ext cx="8229600" cy="4267200"/>
          </a:xfrm>
        </p:spPr>
        <p:txBody>
          <a:bodyPr/>
          <a:lstStyle/>
          <a:p>
            <a:pPr algn="ctr" eaLnBrk="1" hangingPunct="1">
              <a:buFont typeface="Wingdings 3" pitchFamily="18" charset="2"/>
              <a:buNone/>
            </a:pPr>
            <a:r>
              <a:rPr lang="en-US" altLang="en-US" smtClean="0"/>
              <a:t>Prejudices:</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1. Psychological preparations have no effect</a:t>
            </a:r>
          </a:p>
          <a:p>
            <a:pPr eaLnBrk="1" hangingPunct="1">
              <a:buFont typeface="Wingdings 3" pitchFamily="18" charset="2"/>
              <a:buNone/>
            </a:pPr>
            <a:r>
              <a:rPr lang="en-US" altLang="en-US" smtClean="0"/>
              <a:t>2. A sport psychologist cures ( he isn’t a</a:t>
            </a:r>
          </a:p>
          <a:p>
            <a:pPr eaLnBrk="1" hangingPunct="1">
              <a:buFont typeface="Wingdings 3" pitchFamily="18" charset="2"/>
              <a:buNone/>
            </a:pPr>
            <a:r>
              <a:rPr lang="en-US" altLang="en-US" smtClean="0"/>
              <a:t>    doctor, he teaches mental skills)</a:t>
            </a:r>
          </a:p>
          <a:p>
            <a:pPr eaLnBrk="1" hangingPunct="1">
              <a:buFont typeface="Wingdings 3" pitchFamily="18" charset="2"/>
              <a:buNone/>
            </a:pPr>
            <a:r>
              <a:rPr lang="en-US" altLang="en-US" smtClean="0"/>
              <a:t>3. A sport psychologist does tests only</a:t>
            </a:r>
          </a:p>
          <a:p>
            <a:pPr eaLnBrk="1" hangingPunct="1">
              <a:buFont typeface="Wingdings 3" pitchFamily="18" charset="2"/>
              <a:buNone/>
            </a:pPr>
            <a:r>
              <a:rPr lang="en-US" altLang="en-US" smtClean="0"/>
              <a:t>4. Psychological preparations are intended for</a:t>
            </a:r>
          </a:p>
          <a:p>
            <a:pPr eaLnBrk="1" hangingPunct="1">
              <a:buFont typeface="Wingdings 3" pitchFamily="18" charset="2"/>
              <a:buNone/>
            </a:pPr>
            <a:r>
              <a:rPr lang="en-US" altLang="en-US" smtClean="0"/>
              <a:t>    top-level sportsmen only</a:t>
            </a:r>
          </a:p>
          <a:p>
            <a:pPr eaLnBrk="1" hangingPunct="1">
              <a:buFont typeface="Wingdings 3" pitchFamily="18" charset="2"/>
              <a:buNone/>
            </a:pPr>
            <a:r>
              <a:rPr lang="en-US" altLang="en-US" smtClean="0"/>
              <a:t>5. Psychological preparations are transitory</a:t>
            </a:r>
          </a:p>
        </p:txBody>
      </p:sp>
      <p:pic>
        <p:nvPicPr>
          <p:cNvPr id="15363"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fade">
                                      <p:cBhvr>
                                        <p:cTn id="7" dur="500"/>
                                        <p:tgtEl>
                                          <p:spTgt spid="153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2">
                                            <p:txEl>
                                              <p:pRg st="2" end="2"/>
                                            </p:txEl>
                                          </p:spTgt>
                                        </p:tgtEl>
                                        <p:attrNameLst>
                                          <p:attrName>style.visibility</p:attrName>
                                        </p:attrNameLst>
                                      </p:cBhvr>
                                      <p:to>
                                        <p:strVal val="visible"/>
                                      </p:to>
                                    </p:set>
                                    <p:animEffect transition="in" filter="fade">
                                      <p:cBhvr>
                                        <p:cTn id="12" dur="500"/>
                                        <p:tgtEl>
                                          <p:spTgt spid="1536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2">
                                            <p:txEl>
                                              <p:pRg st="3" end="3"/>
                                            </p:txEl>
                                          </p:spTgt>
                                        </p:tgtEl>
                                        <p:attrNameLst>
                                          <p:attrName>style.visibility</p:attrName>
                                        </p:attrNameLst>
                                      </p:cBhvr>
                                      <p:to>
                                        <p:strVal val="visible"/>
                                      </p:to>
                                    </p:set>
                                    <p:animEffect transition="in" filter="fade">
                                      <p:cBhvr>
                                        <p:cTn id="17" dur="500"/>
                                        <p:tgtEl>
                                          <p:spTgt spid="15362">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362">
                                            <p:txEl>
                                              <p:pRg st="4" end="4"/>
                                            </p:txEl>
                                          </p:spTgt>
                                        </p:tgtEl>
                                        <p:attrNameLst>
                                          <p:attrName>style.visibility</p:attrName>
                                        </p:attrNameLst>
                                      </p:cBhvr>
                                      <p:to>
                                        <p:strVal val="visible"/>
                                      </p:to>
                                    </p:set>
                                    <p:animEffect transition="in" filter="fade">
                                      <p:cBhvr>
                                        <p:cTn id="20" dur="500"/>
                                        <p:tgtEl>
                                          <p:spTgt spid="15362">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362">
                                            <p:txEl>
                                              <p:pRg st="5" end="5"/>
                                            </p:txEl>
                                          </p:spTgt>
                                        </p:tgtEl>
                                        <p:attrNameLst>
                                          <p:attrName>style.visibility</p:attrName>
                                        </p:attrNameLst>
                                      </p:cBhvr>
                                      <p:to>
                                        <p:strVal val="visible"/>
                                      </p:to>
                                    </p:set>
                                    <p:animEffect transition="in" filter="fade">
                                      <p:cBhvr>
                                        <p:cTn id="25" dur="500"/>
                                        <p:tgtEl>
                                          <p:spTgt spid="15362">
                                            <p:txEl>
                                              <p:pRg st="5" end="5"/>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362">
                                            <p:txEl>
                                              <p:pRg st="6" end="6"/>
                                            </p:txEl>
                                          </p:spTgt>
                                        </p:tgtEl>
                                        <p:attrNameLst>
                                          <p:attrName>style.visibility</p:attrName>
                                        </p:attrNameLst>
                                      </p:cBhvr>
                                      <p:to>
                                        <p:strVal val="visible"/>
                                      </p:to>
                                    </p:set>
                                    <p:animEffect transition="in" filter="fade">
                                      <p:cBhvr>
                                        <p:cTn id="30" dur="500"/>
                                        <p:tgtEl>
                                          <p:spTgt spid="15362">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362">
                                            <p:txEl>
                                              <p:pRg st="7" end="7"/>
                                            </p:txEl>
                                          </p:spTgt>
                                        </p:tgtEl>
                                        <p:attrNameLst>
                                          <p:attrName>style.visibility</p:attrName>
                                        </p:attrNameLst>
                                      </p:cBhvr>
                                      <p:to>
                                        <p:strVal val="visible"/>
                                      </p:to>
                                    </p:set>
                                    <p:animEffect transition="in" filter="fade">
                                      <p:cBhvr>
                                        <p:cTn id="33" dur="500"/>
                                        <p:tgtEl>
                                          <p:spTgt spid="15362">
                                            <p:txEl>
                                              <p:pRg st="7" end="7"/>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362">
                                            <p:txEl>
                                              <p:pRg st="8" end="8"/>
                                            </p:txEl>
                                          </p:spTgt>
                                        </p:tgtEl>
                                        <p:attrNameLst>
                                          <p:attrName>style.visibility</p:attrName>
                                        </p:attrNameLst>
                                      </p:cBhvr>
                                      <p:to>
                                        <p:strVal val="visible"/>
                                      </p:to>
                                    </p:set>
                                    <p:animEffect transition="in" filter="fade">
                                      <p:cBhvr>
                                        <p:cTn id="38" dur="500"/>
                                        <p:tgtEl>
                                          <p:spTgt spid="1536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1828800"/>
            <a:ext cx="8229600" cy="2667000"/>
          </a:xfrm>
        </p:spPr>
        <p:txBody>
          <a:bodyPr/>
          <a:lstStyle/>
          <a:p>
            <a:pPr algn="ctr" eaLnBrk="1" hangingPunct="1">
              <a:buFont typeface="Wingdings 3" pitchFamily="18" charset="2"/>
              <a:buNone/>
            </a:pPr>
            <a:r>
              <a:rPr lang="en-US" altLang="en-US" smtClean="0"/>
              <a:t>To teach a coach how to create the atmosphere in trainings which will engage and retain</a:t>
            </a:r>
          </a:p>
          <a:p>
            <a:pPr algn="ctr" eaLnBrk="1" hangingPunct="1">
              <a:buFont typeface="Wingdings 3" pitchFamily="18" charset="2"/>
              <a:buNone/>
            </a:pPr>
            <a:r>
              <a:rPr lang="en-US" altLang="en-US" smtClean="0"/>
              <a:t>basketball player within a training process and, that way, produce the basic assumption for positive influence of sport on the development of a sound personality.</a:t>
            </a:r>
          </a:p>
        </p:txBody>
      </p:sp>
      <p:pic>
        <p:nvPicPr>
          <p:cNvPr id="16387"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fade">
                                      <p:cBhvr>
                                        <p:cTn id="7" dur="500"/>
                                        <p:tgtEl>
                                          <p:spTgt spid="163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6">
                                            <p:txEl>
                                              <p:pRg st="1" end="1"/>
                                            </p:txEl>
                                          </p:spTgt>
                                        </p:tgtEl>
                                        <p:attrNameLst>
                                          <p:attrName>style.visibility</p:attrName>
                                        </p:attrNameLst>
                                      </p:cBhvr>
                                      <p:to>
                                        <p:strVal val="visible"/>
                                      </p:to>
                                    </p:set>
                                    <p:animEffect transition="in" filter="fade">
                                      <p:cBhvr>
                                        <p:cTn id="12" dur="500"/>
                                        <p:tgtEl>
                                          <p:spTgt spid="163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228600"/>
            <a:ext cx="8229600" cy="4953000"/>
          </a:xfrm>
        </p:spPr>
        <p:txBody>
          <a:bodyPr/>
          <a:lstStyle/>
          <a:p>
            <a:pPr algn="ctr" eaLnBrk="1" hangingPunct="1">
              <a:buFont typeface="Wingdings 3" pitchFamily="18" charset="2"/>
              <a:buNone/>
            </a:pPr>
            <a:r>
              <a:rPr lang="en-US" altLang="en-US" smtClean="0"/>
              <a:t>COACH’S ROLE</a:t>
            </a:r>
          </a:p>
          <a:p>
            <a:pPr algn="ctr" eaLnBrk="1" hangingPunct="1">
              <a:buFont typeface="Wingdings 3" pitchFamily="18" charset="2"/>
              <a:buNone/>
            </a:pPr>
            <a:endParaRPr lang="en-US" altLang="en-US" smtClean="0"/>
          </a:p>
          <a:p>
            <a:pPr algn="ctr" eaLnBrk="1" hangingPunct="1">
              <a:buFont typeface="Wingdings 3" pitchFamily="18" charset="2"/>
              <a:buNone/>
            </a:pPr>
            <a:r>
              <a:rPr lang="en-US" altLang="en-US" smtClean="0"/>
              <a:t>The coach is a central person of organization </a:t>
            </a:r>
          </a:p>
          <a:p>
            <a:pPr algn="ctr" eaLnBrk="1" hangingPunct="1">
              <a:buFont typeface="Wingdings 3" pitchFamily="18" charset="2"/>
              <a:buNone/>
            </a:pPr>
            <a:endParaRPr lang="en-US" altLang="en-US" smtClean="0"/>
          </a:p>
          <a:p>
            <a:pPr eaLnBrk="1" hangingPunct="1">
              <a:buFont typeface="Wingdings 3" pitchFamily="18" charset="2"/>
              <a:buNone/>
            </a:pPr>
            <a:r>
              <a:rPr lang="en-US" altLang="en-US" smtClean="0"/>
              <a:t>- His activities are quite extensive, they exceed the role of technique teacher and require the coach to extend the spectrum of his knowledge and interests. </a:t>
            </a:r>
          </a:p>
          <a:p>
            <a:pPr eaLnBrk="1" hangingPunct="1">
              <a:buFont typeface="Wingdings 3" pitchFamily="18" charset="2"/>
              <a:buNone/>
            </a:pPr>
            <a:r>
              <a:rPr lang="en-US" altLang="en-US" smtClean="0"/>
              <a:t>-He must be quite familiar with elements of physical preparation, psychology, sociology and medicine. </a:t>
            </a:r>
          </a:p>
        </p:txBody>
      </p:sp>
      <p:pic>
        <p:nvPicPr>
          <p:cNvPr id="17411" name="Content Placeholder 3" descr="20x30cm-page-001.jpg"/>
          <p:cNvPicPr>
            <a:picLocks noChangeAspect="1"/>
          </p:cNvPicPr>
          <p:nvPr/>
        </p:nvPicPr>
        <p:blipFill>
          <a:blip r:embed="rId2" cstate="print"/>
          <a:srcRect/>
          <a:stretch>
            <a:fillRect/>
          </a:stretch>
        </p:blipFill>
        <p:spPr bwMode="auto">
          <a:xfrm>
            <a:off x="6599238" y="4813300"/>
            <a:ext cx="2849562" cy="196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fade">
                                      <p:cBhvr>
                                        <p:cTn id="12" dur="500"/>
                                        <p:tgtEl>
                                          <p:spTgt spid="102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xEl>
                                              <p:pRg st="4" end="4"/>
                                            </p:txEl>
                                          </p:spTgt>
                                        </p:tgtEl>
                                        <p:attrNameLst>
                                          <p:attrName>style.visibility</p:attrName>
                                        </p:attrNameLst>
                                      </p:cBhvr>
                                      <p:to>
                                        <p:strVal val="visible"/>
                                      </p:to>
                                    </p:set>
                                    <p:animEffect transition="in" filter="fade">
                                      <p:cBhvr>
                                        <p:cTn id="17" dur="500"/>
                                        <p:tgtEl>
                                          <p:spTgt spid="1024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xEl>
                                              <p:pRg st="5" end="5"/>
                                            </p:txEl>
                                          </p:spTgt>
                                        </p:tgtEl>
                                        <p:attrNameLst>
                                          <p:attrName>style.visibility</p:attrName>
                                        </p:attrNameLst>
                                      </p:cBhvr>
                                      <p:to>
                                        <p:strVal val="visible"/>
                                      </p:to>
                                    </p:set>
                                    <p:animEffect transition="in" filter="fade">
                                      <p:cBhvr>
                                        <p:cTn id="22"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rgbClr val="200E17"/>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ustom 2">
    <a:dk1>
      <a:srgbClr val="200E17"/>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Custom 2">
    <a:dk1>
      <a:srgbClr val="200E17"/>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3.xml><?xml version="1.0" encoding="utf-8"?>
<a:themeOverride xmlns:a="http://schemas.openxmlformats.org/drawingml/2006/main">
  <a:clrScheme name="Custom 2">
    <a:dk1>
      <a:srgbClr val="200E17"/>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4.xml><?xml version="1.0" encoding="utf-8"?>
<a:themeOverride xmlns:a="http://schemas.openxmlformats.org/drawingml/2006/main">
  <a:clrScheme name="Custom 2">
    <a:dk1>
      <a:srgbClr val="200E17"/>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
  <TotalTime>2019</TotalTime>
  <Words>1615</Words>
  <Application>Microsoft Office PowerPoint</Application>
  <PresentationFormat>On-screen Show (4:3)</PresentationFormat>
  <Paragraphs>228</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Lucida Sans Unicode</vt:lpstr>
      <vt:lpstr>Wingdings 3</vt:lpstr>
      <vt:lpstr>Verdana</vt:lpstr>
      <vt:lpstr>Wingdings 2</vt:lpstr>
      <vt:lpstr>Calibri</vt:lpstr>
      <vt:lpstr>Concourse</vt:lpstr>
      <vt:lpstr>BASKETBALL COACH  AS A PSYCHOLOGIST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ODNOS SUDIJA-TRENER</dc:title>
  <dc:creator>dusan markovic</dc:creator>
  <cp:lastModifiedBy>Nina</cp:lastModifiedBy>
  <cp:revision>45</cp:revision>
  <cp:lastPrinted>2017-01-25T18:57:33Z</cp:lastPrinted>
  <dcterms:created xsi:type="dcterms:W3CDTF">2016-08-11T10:02:15Z</dcterms:created>
  <dcterms:modified xsi:type="dcterms:W3CDTF">2017-01-27T09:21:37Z</dcterms:modified>
</cp:coreProperties>
</file>